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6.xml" ContentType="application/vnd.openxmlformats-officedocument.presentationml.tags+xml"/>
  <Override PartName="/ppt/notesSlides/notesSlide14.xml" ContentType="application/vnd.openxmlformats-officedocument.presentationml.notesSlide+xml"/>
  <Override PartName="/ppt/tags/tag7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8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9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tags/tag10.xml" ContentType="application/vnd.openxmlformats-officedocument.presentationml.tags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tags/tag11.xml" ContentType="application/vnd.openxmlformats-officedocument.presentationml.tags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tags/tag12.xml" ContentType="application/vnd.openxmlformats-officedocument.presentationml.tags+xml"/>
  <Override PartName="/ppt/notesSlides/notesSlide55.xml" ContentType="application/vnd.openxmlformats-officedocument.presentationml.notesSlide+xml"/>
  <Override PartName="/ppt/tags/tag13.xml" ContentType="application/vnd.openxmlformats-officedocument.presentationml.tags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86"/>
  </p:notesMasterIdLst>
  <p:handoutMasterIdLst>
    <p:handoutMasterId r:id="rId87"/>
  </p:handoutMasterIdLst>
  <p:sldIdLst>
    <p:sldId id="338" r:id="rId2"/>
    <p:sldId id="449" r:id="rId3"/>
    <p:sldId id="451" r:id="rId4"/>
    <p:sldId id="366" r:id="rId5"/>
    <p:sldId id="563" r:id="rId6"/>
    <p:sldId id="535" r:id="rId7"/>
    <p:sldId id="463" r:id="rId8"/>
    <p:sldId id="464" r:id="rId9"/>
    <p:sldId id="531" r:id="rId10"/>
    <p:sldId id="530" r:id="rId11"/>
    <p:sldId id="539" r:id="rId12"/>
    <p:sldId id="459" r:id="rId13"/>
    <p:sldId id="465" r:id="rId14"/>
    <p:sldId id="566" r:id="rId15"/>
    <p:sldId id="567" r:id="rId16"/>
    <p:sldId id="568" r:id="rId17"/>
    <p:sldId id="569" r:id="rId18"/>
    <p:sldId id="540" r:id="rId19"/>
    <p:sldId id="629" r:id="rId20"/>
    <p:sldId id="570" r:id="rId21"/>
    <p:sldId id="541" r:id="rId22"/>
    <p:sldId id="571" r:id="rId23"/>
    <p:sldId id="572" r:id="rId24"/>
    <p:sldId id="546" r:id="rId25"/>
    <p:sldId id="573" r:id="rId26"/>
    <p:sldId id="574" r:id="rId27"/>
    <p:sldId id="575" r:id="rId28"/>
    <p:sldId id="576" r:id="rId29"/>
    <p:sldId id="577" r:id="rId30"/>
    <p:sldId id="578" r:id="rId31"/>
    <p:sldId id="579" r:id="rId32"/>
    <p:sldId id="580" r:id="rId33"/>
    <p:sldId id="581" r:id="rId34"/>
    <p:sldId id="582" r:id="rId35"/>
    <p:sldId id="583" r:id="rId36"/>
    <p:sldId id="565" r:id="rId37"/>
    <p:sldId id="584" r:id="rId38"/>
    <p:sldId id="585" r:id="rId39"/>
    <p:sldId id="545" r:id="rId40"/>
    <p:sldId id="586" r:id="rId41"/>
    <p:sldId id="587" r:id="rId42"/>
    <p:sldId id="588" r:id="rId43"/>
    <p:sldId id="589" r:id="rId44"/>
    <p:sldId id="590" r:id="rId45"/>
    <p:sldId id="591" r:id="rId46"/>
    <p:sldId id="592" r:id="rId47"/>
    <p:sldId id="593" r:id="rId48"/>
    <p:sldId id="594" r:id="rId49"/>
    <p:sldId id="595" r:id="rId50"/>
    <p:sldId id="596" r:id="rId51"/>
    <p:sldId id="597" r:id="rId52"/>
    <p:sldId id="598" r:id="rId53"/>
    <p:sldId id="599" r:id="rId54"/>
    <p:sldId id="600" r:id="rId55"/>
    <p:sldId id="601" r:id="rId56"/>
    <p:sldId id="602" r:id="rId57"/>
    <p:sldId id="603" r:id="rId58"/>
    <p:sldId id="604" r:id="rId59"/>
    <p:sldId id="533" r:id="rId60"/>
    <p:sldId id="507" r:id="rId61"/>
    <p:sldId id="605" r:id="rId62"/>
    <p:sldId id="606" r:id="rId63"/>
    <p:sldId id="607" r:id="rId64"/>
    <p:sldId id="609" r:id="rId65"/>
    <p:sldId id="610" r:id="rId66"/>
    <p:sldId id="611" r:id="rId67"/>
    <p:sldId id="613" r:id="rId68"/>
    <p:sldId id="612" r:id="rId69"/>
    <p:sldId id="614" r:id="rId70"/>
    <p:sldId id="615" r:id="rId71"/>
    <p:sldId id="616" r:id="rId72"/>
    <p:sldId id="617" r:id="rId73"/>
    <p:sldId id="618" r:id="rId74"/>
    <p:sldId id="619" r:id="rId75"/>
    <p:sldId id="620" r:id="rId76"/>
    <p:sldId id="621" r:id="rId77"/>
    <p:sldId id="622" r:id="rId78"/>
    <p:sldId id="623" r:id="rId79"/>
    <p:sldId id="624" r:id="rId80"/>
    <p:sldId id="625" r:id="rId81"/>
    <p:sldId id="626" r:id="rId82"/>
    <p:sldId id="627" r:id="rId83"/>
    <p:sldId id="628" r:id="rId84"/>
    <p:sldId id="630" r:id="rId85"/>
  </p:sldIdLst>
  <p:sldSz cx="9144000" cy="5143500" type="screen16x9"/>
  <p:notesSz cx="6858000" cy="9144000"/>
  <p:custDataLst>
    <p:tags r:id="rId88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800" b="1" kern="1200">
        <a:solidFill>
          <a:srgbClr val="230D5C"/>
        </a:solidFill>
        <a:latin typeface="Verdana" pitchFamily="34" charset="0"/>
        <a:ea typeface="+mn-ea"/>
        <a:cs typeface="Arial" charset="0"/>
      </a:defRPr>
    </a:lvl1pPr>
    <a:lvl2pPr marL="343266" algn="l" rtl="0" fontAlgn="base">
      <a:spcBef>
        <a:spcPct val="0"/>
      </a:spcBef>
      <a:spcAft>
        <a:spcPct val="0"/>
      </a:spcAft>
      <a:defRPr sz="800" b="1" kern="1200">
        <a:solidFill>
          <a:srgbClr val="230D5C"/>
        </a:solidFill>
        <a:latin typeface="Verdana" pitchFamily="34" charset="0"/>
        <a:ea typeface="+mn-ea"/>
        <a:cs typeface="Arial" charset="0"/>
      </a:defRPr>
    </a:lvl2pPr>
    <a:lvl3pPr marL="686532" algn="l" rtl="0" fontAlgn="base">
      <a:spcBef>
        <a:spcPct val="0"/>
      </a:spcBef>
      <a:spcAft>
        <a:spcPct val="0"/>
      </a:spcAft>
      <a:defRPr sz="800" b="1" kern="1200">
        <a:solidFill>
          <a:srgbClr val="230D5C"/>
        </a:solidFill>
        <a:latin typeface="Verdana" pitchFamily="34" charset="0"/>
        <a:ea typeface="+mn-ea"/>
        <a:cs typeface="Arial" charset="0"/>
      </a:defRPr>
    </a:lvl3pPr>
    <a:lvl4pPr marL="1029797" algn="l" rtl="0" fontAlgn="base">
      <a:spcBef>
        <a:spcPct val="0"/>
      </a:spcBef>
      <a:spcAft>
        <a:spcPct val="0"/>
      </a:spcAft>
      <a:defRPr sz="800" b="1" kern="1200">
        <a:solidFill>
          <a:srgbClr val="230D5C"/>
        </a:solidFill>
        <a:latin typeface="Verdana" pitchFamily="34" charset="0"/>
        <a:ea typeface="+mn-ea"/>
        <a:cs typeface="Arial" charset="0"/>
      </a:defRPr>
    </a:lvl4pPr>
    <a:lvl5pPr marL="1373063" algn="l" rtl="0" fontAlgn="base">
      <a:spcBef>
        <a:spcPct val="0"/>
      </a:spcBef>
      <a:spcAft>
        <a:spcPct val="0"/>
      </a:spcAft>
      <a:defRPr sz="800" b="1" kern="1200">
        <a:solidFill>
          <a:srgbClr val="230D5C"/>
        </a:solidFill>
        <a:latin typeface="Verdana" pitchFamily="34" charset="0"/>
        <a:ea typeface="+mn-ea"/>
        <a:cs typeface="Arial" charset="0"/>
      </a:defRPr>
    </a:lvl5pPr>
    <a:lvl6pPr marL="1716329" algn="l" defTabSz="686532" rtl="0" eaLnBrk="1" latinLnBrk="0" hangingPunct="1">
      <a:defRPr sz="800" b="1" kern="1200">
        <a:solidFill>
          <a:srgbClr val="230D5C"/>
        </a:solidFill>
        <a:latin typeface="Verdana" pitchFamily="34" charset="0"/>
        <a:ea typeface="+mn-ea"/>
        <a:cs typeface="Arial" charset="0"/>
      </a:defRPr>
    </a:lvl6pPr>
    <a:lvl7pPr marL="2059595" algn="l" defTabSz="686532" rtl="0" eaLnBrk="1" latinLnBrk="0" hangingPunct="1">
      <a:defRPr sz="800" b="1" kern="1200">
        <a:solidFill>
          <a:srgbClr val="230D5C"/>
        </a:solidFill>
        <a:latin typeface="Verdana" pitchFamily="34" charset="0"/>
        <a:ea typeface="+mn-ea"/>
        <a:cs typeface="Arial" charset="0"/>
      </a:defRPr>
    </a:lvl7pPr>
    <a:lvl8pPr marL="2402860" algn="l" defTabSz="686532" rtl="0" eaLnBrk="1" latinLnBrk="0" hangingPunct="1">
      <a:defRPr sz="800" b="1" kern="1200">
        <a:solidFill>
          <a:srgbClr val="230D5C"/>
        </a:solidFill>
        <a:latin typeface="Verdana" pitchFamily="34" charset="0"/>
        <a:ea typeface="+mn-ea"/>
        <a:cs typeface="Arial" charset="0"/>
      </a:defRPr>
    </a:lvl8pPr>
    <a:lvl9pPr marL="2746126" algn="l" defTabSz="686532" rtl="0" eaLnBrk="1" latinLnBrk="0" hangingPunct="1">
      <a:defRPr sz="800" b="1" kern="1200">
        <a:solidFill>
          <a:srgbClr val="230D5C"/>
        </a:solidFill>
        <a:latin typeface="Verdana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Standaardsectie" id="{D430AAA6-1180-461F-B60D-291DCC3041D1}">
          <p14:sldIdLst>
            <p14:sldId id="338"/>
            <p14:sldId id="449"/>
            <p14:sldId id="451"/>
            <p14:sldId id="366"/>
            <p14:sldId id="563"/>
            <p14:sldId id="535"/>
            <p14:sldId id="463"/>
            <p14:sldId id="464"/>
            <p14:sldId id="531"/>
            <p14:sldId id="530"/>
            <p14:sldId id="539"/>
            <p14:sldId id="459"/>
            <p14:sldId id="465"/>
            <p14:sldId id="566"/>
            <p14:sldId id="567"/>
            <p14:sldId id="568"/>
            <p14:sldId id="569"/>
            <p14:sldId id="540"/>
            <p14:sldId id="629"/>
            <p14:sldId id="570"/>
            <p14:sldId id="541"/>
            <p14:sldId id="571"/>
            <p14:sldId id="572"/>
            <p14:sldId id="546"/>
            <p14:sldId id="573"/>
            <p14:sldId id="574"/>
            <p14:sldId id="575"/>
            <p14:sldId id="576"/>
            <p14:sldId id="577"/>
            <p14:sldId id="578"/>
            <p14:sldId id="579"/>
            <p14:sldId id="580"/>
            <p14:sldId id="581"/>
            <p14:sldId id="582"/>
            <p14:sldId id="583"/>
            <p14:sldId id="565"/>
            <p14:sldId id="584"/>
            <p14:sldId id="585"/>
            <p14:sldId id="545"/>
            <p14:sldId id="586"/>
            <p14:sldId id="587"/>
            <p14:sldId id="588"/>
            <p14:sldId id="589"/>
            <p14:sldId id="590"/>
            <p14:sldId id="591"/>
            <p14:sldId id="592"/>
            <p14:sldId id="593"/>
            <p14:sldId id="594"/>
            <p14:sldId id="595"/>
            <p14:sldId id="596"/>
            <p14:sldId id="597"/>
            <p14:sldId id="598"/>
            <p14:sldId id="599"/>
            <p14:sldId id="600"/>
            <p14:sldId id="601"/>
            <p14:sldId id="602"/>
            <p14:sldId id="603"/>
            <p14:sldId id="604"/>
            <p14:sldId id="533"/>
            <p14:sldId id="507"/>
            <p14:sldId id="605"/>
            <p14:sldId id="606"/>
            <p14:sldId id="607"/>
            <p14:sldId id="609"/>
            <p14:sldId id="610"/>
            <p14:sldId id="611"/>
            <p14:sldId id="613"/>
            <p14:sldId id="612"/>
            <p14:sldId id="614"/>
            <p14:sldId id="615"/>
            <p14:sldId id="616"/>
            <p14:sldId id="617"/>
            <p14:sldId id="618"/>
            <p14:sldId id="619"/>
            <p14:sldId id="620"/>
            <p14:sldId id="621"/>
            <p14:sldId id="622"/>
            <p14:sldId id="623"/>
            <p14:sldId id="624"/>
            <p14:sldId id="625"/>
            <p14:sldId id="626"/>
            <p14:sldId id="627"/>
            <p14:sldId id="628"/>
            <p14:sldId id="6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701">
          <p15:clr>
            <a:srgbClr val="A4A3A4"/>
          </p15:clr>
        </p15:guide>
        <p15:guide id="3" orient="horz" pos="2947">
          <p15:clr>
            <a:srgbClr val="A4A3A4"/>
          </p15:clr>
        </p15:guide>
        <p15:guide id="4" pos="431">
          <p15:clr>
            <a:srgbClr val="A4A3A4"/>
          </p15:clr>
        </p15:guide>
        <p15:guide id="5" pos="2880">
          <p15:clr>
            <a:srgbClr val="A4A3A4"/>
          </p15:clr>
        </p15:guide>
        <p15:guide id="6" pos="54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noudenn" initials="d" lastIdx="9" clrIdx="0"/>
  <p:cmAuthor id="1" name="vanderpolsh" initials="v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9E"/>
    <a:srgbClr val="F05A23"/>
    <a:srgbClr val="032DDF"/>
    <a:srgbClr val="CC0000"/>
    <a:srgbClr val="8DA2FD"/>
    <a:srgbClr val="FB0807"/>
    <a:srgbClr val="010F4C"/>
    <a:srgbClr val="0F248F"/>
    <a:srgbClr val="FFC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15" autoAdjust="0"/>
    <p:restoredTop sz="97005" autoAdjust="0"/>
  </p:normalViewPr>
  <p:slideViewPr>
    <p:cSldViewPr>
      <p:cViewPr varScale="1">
        <p:scale>
          <a:sx n="146" d="100"/>
          <a:sy n="146" d="100"/>
        </p:scale>
        <p:origin x="702" y="186"/>
      </p:cViewPr>
      <p:guideLst>
        <p:guide orient="horz" pos="1620"/>
        <p:guide orient="horz" pos="701"/>
        <p:guide orient="horz" pos="2947"/>
        <p:guide pos="431"/>
        <p:guide pos="2880"/>
        <p:guide pos="54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1092"/>
    </p:cViewPr>
  </p:sorterViewPr>
  <p:notesViewPr>
    <p:cSldViewPr>
      <p:cViewPr varScale="1">
        <p:scale>
          <a:sx n="74" d="100"/>
          <a:sy n="74" d="100"/>
        </p:scale>
        <p:origin x="-161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commentAuthors" Target="commentAuthor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gs" Target="tags/tag1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CFF7966F-080D-46CF-ADD5-1C8845EF112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77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2588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2D0C9EF-A4FB-4E11-A94E-FA2D339D1D6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2452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343266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86532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029797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373063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1716329" algn="l" defTabSz="6865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9595" algn="l" defTabSz="6865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2860" algn="l" defTabSz="6865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6126" algn="l" defTabSz="6865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6505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15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16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18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65057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76867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20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21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65057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22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23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65057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24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65057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25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26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27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28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29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30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31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32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33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34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35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36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650579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37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38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39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650579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40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41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42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43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44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45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46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47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48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49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50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51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52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53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54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55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56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57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58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59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650579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60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650579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61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62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63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6505790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64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65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66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67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68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69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70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71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72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73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60B3-9BB4-474F-BAC2-C878E39546E4}" type="slidenum">
              <a:rPr lang="nl-NL" smtClean="0"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6505790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74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75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76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77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78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79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80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81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82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83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12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84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1812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D0C9EF-A4FB-4E11-A94E-FA2D339D1D6F}" type="slidenum">
              <a:rPr lang="nl-NL" smtClean="0"/>
              <a:pPr>
                <a:defRPr/>
              </a:pPr>
              <a:t>13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518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/>
          <p:cNvSpPr/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50000">
                <a:schemeClr val="accent4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38" name="Rechthoek 37"/>
          <p:cNvSpPr/>
          <p:nvPr userDrawn="1"/>
        </p:nvSpPr>
        <p:spPr bwMode="auto">
          <a:xfrm>
            <a:off x="0" y="2571750"/>
            <a:ext cx="9144000" cy="257175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39" name="Rechthoek 38"/>
          <p:cNvSpPr/>
          <p:nvPr userDrawn="1"/>
        </p:nvSpPr>
        <p:spPr bwMode="auto">
          <a:xfrm>
            <a:off x="514153" y="558313"/>
            <a:ext cx="8115694" cy="4227683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40" name="Rechthoek 39"/>
          <p:cNvSpPr/>
          <p:nvPr userDrawn="1"/>
        </p:nvSpPr>
        <p:spPr bwMode="auto">
          <a:xfrm>
            <a:off x="0" y="4785996"/>
            <a:ext cx="9144000" cy="357504"/>
          </a:xfrm>
          <a:prstGeom prst="rect">
            <a:avLst/>
          </a:prstGeom>
          <a:solidFill>
            <a:srgbClr val="00539E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686532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nl-NL" i="0" u="none" strike="noStrike" cap="none" normalizeH="0" baseline="0" smtClean="0">
              <a:ln>
                <a:noFill/>
              </a:ln>
              <a:effectLst/>
            </a:endParaRPr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39" y="88579"/>
            <a:ext cx="1136197" cy="381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" name="Tijdelijke aanduiding voor afbeelding 2"/>
          <p:cNvSpPr>
            <a:spLocks noGrp="1"/>
          </p:cNvSpPr>
          <p:nvPr>
            <p:ph type="pic" idx="12"/>
          </p:nvPr>
        </p:nvSpPr>
        <p:spPr>
          <a:xfrm>
            <a:off x="514153" y="558314"/>
            <a:ext cx="8115694" cy="4227683"/>
          </a:xfrm>
          <a:ln>
            <a:noFill/>
          </a:ln>
        </p:spPr>
        <p:txBody>
          <a:bodyPr tIns="0" rIns="0" anchor="ctr"/>
          <a:lstStyle>
            <a:lvl1pPr marL="0" indent="0" algn="ctr">
              <a:buNone/>
              <a:defRPr sz="1400" b="1">
                <a:solidFill>
                  <a:schemeClr val="tx2"/>
                </a:solidFill>
              </a:defRPr>
            </a:lvl1pPr>
            <a:lvl2pPr marL="343266" indent="0">
              <a:buNone/>
              <a:defRPr sz="2100"/>
            </a:lvl2pPr>
            <a:lvl3pPr marL="686532" indent="0">
              <a:buNone/>
              <a:defRPr sz="1800"/>
            </a:lvl3pPr>
            <a:lvl4pPr marL="1029797" indent="0">
              <a:buNone/>
              <a:defRPr sz="1500"/>
            </a:lvl4pPr>
            <a:lvl5pPr marL="1373063" indent="0">
              <a:buNone/>
              <a:defRPr sz="1500"/>
            </a:lvl5pPr>
            <a:lvl6pPr marL="1716329" indent="0">
              <a:buNone/>
              <a:defRPr sz="1500"/>
            </a:lvl6pPr>
            <a:lvl7pPr marL="2059595" indent="0">
              <a:buNone/>
              <a:defRPr sz="1500"/>
            </a:lvl7pPr>
            <a:lvl8pPr marL="2402860" indent="0">
              <a:buNone/>
              <a:defRPr sz="1500"/>
            </a:lvl8pPr>
            <a:lvl9pPr marL="2746126" indent="0">
              <a:buNone/>
              <a:defRPr sz="1500"/>
            </a:lvl9pPr>
          </a:lstStyle>
          <a:p>
            <a:pPr lvl="0"/>
            <a:endParaRPr lang="nl-NL" noProof="0" dirty="0"/>
          </a:p>
        </p:txBody>
      </p:sp>
      <p:sp>
        <p:nvSpPr>
          <p:cNvPr id="50" name="Rechthoekige driehoek 49"/>
          <p:cNvSpPr/>
          <p:nvPr userDrawn="1"/>
        </p:nvSpPr>
        <p:spPr bwMode="auto">
          <a:xfrm>
            <a:off x="8629847" y="3416766"/>
            <a:ext cx="162314" cy="162018"/>
          </a:xfrm>
          <a:prstGeom prst="rtTriangl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51" name="Rechthoekige driehoek 50"/>
          <p:cNvSpPr/>
          <p:nvPr userDrawn="1"/>
        </p:nvSpPr>
        <p:spPr bwMode="auto">
          <a:xfrm rot="16200000">
            <a:off x="351987" y="3416618"/>
            <a:ext cx="162018" cy="162314"/>
          </a:xfrm>
          <a:prstGeom prst="rtTriangl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52" name="Rechthoek 51"/>
          <p:cNvSpPr/>
          <p:nvPr userDrawn="1"/>
        </p:nvSpPr>
        <p:spPr bwMode="auto">
          <a:xfrm>
            <a:off x="351839" y="3578784"/>
            <a:ext cx="8440322" cy="276340"/>
          </a:xfrm>
          <a:prstGeom prst="rect">
            <a:avLst/>
          </a:prstGeom>
          <a:solidFill>
            <a:srgbClr val="F05A23"/>
          </a:solidFill>
          <a:ln w="28575"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6532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nl-NL" i="0" u="none" strike="noStrike" cap="none" normalizeH="0" baseline="0" smtClean="0">
              <a:ln>
                <a:noFill/>
              </a:ln>
              <a:effectLst/>
            </a:endParaRPr>
          </a:p>
        </p:txBody>
      </p:sp>
      <p:sp>
        <p:nvSpPr>
          <p:cNvPr id="5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667" y="3578783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13" name="Tekstvak 12"/>
          <p:cNvSpPr txBox="1"/>
          <p:nvPr userDrawn="1"/>
        </p:nvSpPr>
        <p:spPr>
          <a:xfrm>
            <a:off x="-235034" y="-224274"/>
            <a:ext cx="2731902" cy="253990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Titel-slide</a:t>
            </a:r>
            <a:endParaRPr lang="nl-NL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105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/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5"/>
          </p:nvPr>
        </p:nvSpPr>
        <p:spPr>
          <a:xfrm>
            <a:off x="684667" y="1109662"/>
            <a:ext cx="3887333" cy="356832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35144" rIns="270288" bIns="0" numCol="1" anchor="t" anchorCtr="0" compatLnSpc="1">
            <a:prstTxWarp prst="textNoShape">
              <a:avLst/>
            </a:prstTxWarp>
          </a:bodyPr>
          <a:lstStyle>
            <a:lvl1pPr>
              <a:defRPr lang="nl-NL" dirty="0" smtClean="0"/>
            </a:lvl1pPr>
            <a:lvl2pPr>
              <a:defRPr lang="nl-NL" dirty="0" smtClean="0"/>
            </a:lvl2pPr>
            <a:lvl3pPr>
              <a:defRPr lang="nl-NL" dirty="0" smtClean="0"/>
            </a:lvl3pPr>
            <a:lvl4pPr>
              <a:defRPr lang="nl-NL" dirty="0" smtClean="0"/>
            </a:lvl4pPr>
            <a:lvl5pPr>
              <a:defRPr lang="nl-NL" dirty="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quarter" idx="16"/>
          </p:nvPr>
        </p:nvSpPr>
        <p:spPr>
          <a:xfrm>
            <a:off x="4572001" y="1437624"/>
            <a:ext cx="4057903" cy="30243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nl-NL" dirty="0">
                <a:solidFill>
                  <a:schemeClr val="tx2"/>
                </a:solidFill>
              </a:defRPr>
            </a:lvl1pPr>
          </a:lstStyle>
          <a:p>
            <a:pPr lvl="0" algn="ctr">
              <a:buNone/>
            </a:pPr>
            <a:endParaRPr lang="nl-NL" dirty="0"/>
          </a:p>
        </p:txBody>
      </p:sp>
      <p:sp>
        <p:nvSpPr>
          <p:cNvPr id="9" name="Tekstvak 8"/>
          <p:cNvSpPr txBox="1"/>
          <p:nvPr userDrawn="1"/>
        </p:nvSpPr>
        <p:spPr>
          <a:xfrm>
            <a:off x="-235035" y="-224274"/>
            <a:ext cx="3454418" cy="253990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Tekst</a:t>
            </a:r>
            <a:r>
              <a:rPr lang="nl-NL" baseline="0" dirty="0" smtClean="0">
                <a:solidFill>
                  <a:schemeClr val="accent2"/>
                </a:solidFill>
              </a:rPr>
              <a:t> / Diagram</a:t>
            </a:r>
            <a:endParaRPr lang="nl-NL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42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ek / Diagram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5BE53-9B7C-4463-9A45-1EC3573DD72B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7" name="Tijdelijke aanduiding voor grafiek 6"/>
          <p:cNvSpPr>
            <a:spLocks noGrp="1"/>
          </p:cNvSpPr>
          <p:nvPr>
            <p:ph type="chart" sz="quarter" idx="15"/>
          </p:nvPr>
        </p:nvSpPr>
        <p:spPr>
          <a:xfrm>
            <a:off x="1217570" y="1431565"/>
            <a:ext cx="6708917" cy="303610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nl-NL" dirty="0">
                <a:solidFill>
                  <a:schemeClr val="tx2"/>
                </a:solidFill>
              </a:defRPr>
            </a:lvl1pPr>
          </a:lstStyle>
          <a:p>
            <a:pPr lvl="0" algn="ctr">
              <a:buNone/>
            </a:pPr>
            <a:endParaRPr lang="nl-NL" dirty="0"/>
          </a:p>
        </p:txBody>
      </p:sp>
      <p:sp>
        <p:nvSpPr>
          <p:cNvPr id="8" name="Tekstvak 7"/>
          <p:cNvSpPr txBox="1"/>
          <p:nvPr userDrawn="1"/>
        </p:nvSpPr>
        <p:spPr>
          <a:xfrm>
            <a:off x="-235035" y="-224274"/>
            <a:ext cx="3454418" cy="253990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Grafiek</a:t>
            </a:r>
            <a:r>
              <a:rPr lang="nl-NL" baseline="0" dirty="0" smtClean="0">
                <a:solidFill>
                  <a:schemeClr val="accent2"/>
                </a:solidFill>
              </a:rPr>
              <a:t> / Diagram dia</a:t>
            </a:r>
            <a:endParaRPr lang="nl-NL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075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 userDrawn="1"/>
        </p:nvSpPr>
        <p:spPr bwMode="auto">
          <a:xfrm>
            <a:off x="514153" y="1109662"/>
            <a:ext cx="8115693" cy="367633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04" name="Tijdelijke aanduiding voor afbeelding 103"/>
          <p:cNvSpPr>
            <a:spLocks noGrp="1"/>
          </p:cNvSpPr>
          <p:nvPr>
            <p:ph type="pic" sz="quarter" idx="15"/>
          </p:nvPr>
        </p:nvSpPr>
        <p:spPr>
          <a:xfrm>
            <a:off x="747684" y="133928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06" name="Tijdelijke aanduiding voor afbeelding 103"/>
          <p:cNvSpPr>
            <a:spLocks noGrp="1"/>
          </p:cNvSpPr>
          <p:nvPr>
            <p:ph type="pic" sz="quarter" idx="16"/>
          </p:nvPr>
        </p:nvSpPr>
        <p:spPr>
          <a:xfrm>
            <a:off x="2061567" y="133928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07" name="Tijdelijke aanduiding voor afbeelding 103"/>
          <p:cNvSpPr>
            <a:spLocks noGrp="1"/>
          </p:cNvSpPr>
          <p:nvPr>
            <p:ph type="pic" sz="quarter" idx="17"/>
          </p:nvPr>
        </p:nvSpPr>
        <p:spPr>
          <a:xfrm>
            <a:off x="3375208" y="133928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08" name="Tijdelijke aanduiding voor afbeelding 103"/>
          <p:cNvSpPr>
            <a:spLocks noGrp="1"/>
          </p:cNvSpPr>
          <p:nvPr>
            <p:ph type="pic" sz="quarter" idx="18"/>
          </p:nvPr>
        </p:nvSpPr>
        <p:spPr>
          <a:xfrm>
            <a:off x="4688849" y="133928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10" name="Tijdelijke aanduiding voor afbeelding 103"/>
          <p:cNvSpPr>
            <a:spLocks noGrp="1"/>
          </p:cNvSpPr>
          <p:nvPr>
            <p:ph type="pic" sz="quarter" idx="19"/>
          </p:nvPr>
        </p:nvSpPr>
        <p:spPr>
          <a:xfrm>
            <a:off x="6002489" y="133928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11" name="Tijdelijke aanduiding voor afbeelding 103"/>
          <p:cNvSpPr>
            <a:spLocks noGrp="1"/>
          </p:cNvSpPr>
          <p:nvPr>
            <p:ph type="pic" sz="quarter" idx="20"/>
          </p:nvPr>
        </p:nvSpPr>
        <p:spPr>
          <a:xfrm>
            <a:off x="7316130" y="133928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12" name="Tijdelijke aanduiding voor afbeelding 103"/>
          <p:cNvSpPr>
            <a:spLocks noGrp="1"/>
          </p:cNvSpPr>
          <p:nvPr>
            <p:ph type="pic" sz="quarter" idx="21"/>
          </p:nvPr>
        </p:nvSpPr>
        <p:spPr>
          <a:xfrm>
            <a:off x="747684" y="2488076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13" name="Tijdelijke aanduiding voor afbeelding 103"/>
          <p:cNvSpPr>
            <a:spLocks noGrp="1"/>
          </p:cNvSpPr>
          <p:nvPr>
            <p:ph type="pic" sz="quarter" idx="22"/>
          </p:nvPr>
        </p:nvSpPr>
        <p:spPr>
          <a:xfrm>
            <a:off x="2061567" y="2488076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14" name="Tijdelijke aanduiding voor afbeelding 103"/>
          <p:cNvSpPr>
            <a:spLocks noGrp="1"/>
          </p:cNvSpPr>
          <p:nvPr>
            <p:ph type="pic" sz="quarter" idx="23"/>
          </p:nvPr>
        </p:nvSpPr>
        <p:spPr>
          <a:xfrm>
            <a:off x="3375208" y="2488076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15" name="Tijdelijke aanduiding voor afbeelding 103"/>
          <p:cNvSpPr>
            <a:spLocks noGrp="1"/>
          </p:cNvSpPr>
          <p:nvPr>
            <p:ph type="pic" sz="quarter" idx="24"/>
          </p:nvPr>
        </p:nvSpPr>
        <p:spPr>
          <a:xfrm>
            <a:off x="4688849" y="2488076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16" name="Tijdelijke aanduiding voor afbeelding 103"/>
          <p:cNvSpPr>
            <a:spLocks noGrp="1"/>
          </p:cNvSpPr>
          <p:nvPr>
            <p:ph type="pic" sz="quarter" idx="25"/>
          </p:nvPr>
        </p:nvSpPr>
        <p:spPr>
          <a:xfrm>
            <a:off x="6002489" y="2488076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17" name="Tijdelijke aanduiding voor afbeelding 103"/>
          <p:cNvSpPr>
            <a:spLocks noGrp="1"/>
          </p:cNvSpPr>
          <p:nvPr>
            <p:ph type="pic" sz="quarter" idx="26"/>
          </p:nvPr>
        </p:nvSpPr>
        <p:spPr>
          <a:xfrm>
            <a:off x="7316130" y="2488076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18" name="Tijdelijke aanduiding voor afbeelding 103"/>
          <p:cNvSpPr>
            <a:spLocks noGrp="1"/>
          </p:cNvSpPr>
          <p:nvPr>
            <p:ph type="pic" sz="quarter" idx="27"/>
          </p:nvPr>
        </p:nvSpPr>
        <p:spPr>
          <a:xfrm>
            <a:off x="747684" y="365150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19" name="Tijdelijke aanduiding voor afbeelding 103"/>
          <p:cNvSpPr>
            <a:spLocks noGrp="1"/>
          </p:cNvSpPr>
          <p:nvPr>
            <p:ph type="pic" sz="quarter" idx="28"/>
          </p:nvPr>
        </p:nvSpPr>
        <p:spPr>
          <a:xfrm>
            <a:off x="2061567" y="365150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20" name="Tijdelijke aanduiding voor afbeelding 103"/>
          <p:cNvSpPr>
            <a:spLocks noGrp="1"/>
          </p:cNvSpPr>
          <p:nvPr>
            <p:ph type="pic" sz="quarter" idx="29"/>
          </p:nvPr>
        </p:nvSpPr>
        <p:spPr>
          <a:xfrm>
            <a:off x="3375208" y="365150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21" name="Tijdelijke aanduiding voor afbeelding 103"/>
          <p:cNvSpPr>
            <a:spLocks noGrp="1"/>
          </p:cNvSpPr>
          <p:nvPr>
            <p:ph type="pic" sz="quarter" idx="30"/>
          </p:nvPr>
        </p:nvSpPr>
        <p:spPr>
          <a:xfrm>
            <a:off x="4688849" y="365150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22" name="Tijdelijke aanduiding voor afbeelding 103"/>
          <p:cNvSpPr>
            <a:spLocks noGrp="1"/>
          </p:cNvSpPr>
          <p:nvPr>
            <p:ph type="pic" sz="quarter" idx="31"/>
          </p:nvPr>
        </p:nvSpPr>
        <p:spPr>
          <a:xfrm>
            <a:off x="6002489" y="365150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23" name="Tijdelijke aanduiding voor afbeelding 103"/>
          <p:cNvSpPr>
            <a:spLocks noGrp="1"/>
          </p:cNvSpPr>
          <p:nvPr>
            <p:ph type="pic" sz="quarter" idx="32"/>
          </p:nvPr>
        </p:nvSpPr>
        <p:spPr>
          <a:xfrm>
            <a:off x="7316130" y="3651503"/>
            <a:ext cx="1088236" cy="91950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61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"/>
                            </p:stCondLst>
                            <p:childTnLst>
                              <p:par>
                                <p:cTn id="6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106" grpId="0" animBg="1"/>
      <p:bldP spid="107" grpId="0" animBg="1"/>
      <p:bldP spid="108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hthoek 45"/>
          <p:cNvSpPr/>
          <p:nvPr userDrawn="1"/>
        </p:nvSpPr>
        <p:spPr bwMode="auto">
          <a:xfrm>
            <a:off x="514153" y="1109662"/>
            <a:ext cx="8115693" cy="367633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82" name="Rechthoek 81"/>
          <p:cNvSpPr/>
          <p:nvPr userDrawn="1"/>
        </p:nvSpPr>
        <p:spPr bwMode="auto">
          <a:xfrm>
            <a:off x="4688925" y="1339284"/>
            <a:ext cx="3715365" cy="14862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85" name="Rechthoek 84"/>
          <p:cNvSpPr/>
          <p:nvPr userDrawn="1"/>
        </p:nvSpPr>
        <p:spPr bwMode="auto">
          <a:xfrm>
            <a:off x="748003" y="1339284"/>
            <a:ext cx="3715365" cy="14862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92" name="Rechthoek 91"/>
          <p:cNvSpPr/>
          <p:nvPr userDrawn="1"/>
        </p:nvSpPr>
        <p:spPr bwMode="auto">
          <a:xfrm>
            <a:off x="4688925" y="3070156"/>
            <a:ext cx="3715365" cy="15004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104" name="Tijdelijke aanduiding voor afbeelding 103"/>
          <p:cNvSpPr>
            <a:spLocks noGrp="1"/>
          </p:cNvSpPr>
          <p:nvPr>
            <p:ph type="pic" sz="quarter" idx="15"/>
          </p:nvPr>
        </p:nvSpPr>
        <p:spPr>
          <a:xfrm>
            <a:off x="747684" y="1339284"/>
            <a:ext cx="3715684" cy="1486216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08" name="Tijdelijke aanduiding voor afbeelding 103"/>
          <p:cNvSpPr>
            <a:spLocks noGrp="1"/>
          </p:cNvSpPr>
          <p:nvPr>
            <p:ph type="pic" sz="quarter" idx="18"/>
          </p:nvPr>
        </p:nvSpPr>
        <p:spPr>
          <a:xfrm>
            <a:off x="4688849" y="1339283"/>
            <a:ext cx="3715441" cy="1486217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43" name="Tijdelijke aanduiding voor afbeelding 103"/>
          <p:cNvSpPr>
            <a:spLocks noGrp="1"/>
          </p:cNvSpPr>
          <p:nvPr>
            <p:ph type="pic" sz="quarter" idx="19"/>
          </p:nvPr>
        </p:nvSpPr>
        <p:spPr>
          <a:xfrm>
            <a:off x="4688849" y="3070156"/>
            <a:ext cx="3715441" cy="1500485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44" name="Rechthoek 43"/>
          <p:cNvSpPr/>
          <p:nvPr userDrawn="1"/>
        </p:nvSpPr>
        <p:spPr bwMode="auto">
          <a:xfrm>
            <a:off x="748003" y="3070157"/>
            <a:ext cx="3715365" cy="14862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45" name="Tijdelijke aanduiding voor afbeelding 103"/>
          <p:cNvSpPr>
            <a:spLocks noGrp="1"/>
          </p:cNvSpPr>
          <p:nvPr>
            <p:ph type="pic" sz="quarter" idx="20"/>
          </p:nvPr>
        </p:nvSpPr>
        <p:spPr>
          <a:xfrm>
            <a:off x="747684" y="3070157"/>
            <a:ext cx="3715684" cy="1486216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453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"/>
                            </p:stCondLst>
                            <p:childTnLst>
                              <p:par>
                                <p:cTn id="16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"/>
                            </p:stCondLst>
                            <p:childTnLst>
                              <p:par>
                                <p:cTn id="27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"/>
                            </p:stCondLst>
                            <p:childTnLst>
                              <p:par>
                                <p:cTn id="38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5" grpId="0" animBg="1"/>
      <p:bldP spid="92" grpId="0" animBg="1"/>
      <p:bldP spid="104" grpId="0"/>
      <p:bldP spid="108" grpId="0"/>
      <p:bldP spid="43" grpId="0"/>
      <p:bldP spid="44" grpId="0" animBg="1"/>
      <p:bldP spid="45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ie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hoek 13"/>
          <p:cNvSpPr/>
          <p:nvPr userDrawn="1"/>
        </p:nvSpPr>
        <p:spPr bwMode="auto">
          <a:xfrm>
            <a:off x="514153" y="1109662"/>
            <a:ext cx="8115693" cy="367633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82" name="Rechthoek 81"/>
          <p:cNvSpPr/>
          <p:nvPr userDrawn="1"/>
        </p:nvSpPr>
        <p:spPr bwMode="auto">
          <a:xfrm>
            <a:off x="4688925" y="1339284"/>
            <a:ext cx="3715365" cy="14862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85" name="Rechthoek 84"/>
          <p:cNvSpPr/>
          <p:nvPr userDrawn="1"/>
        </p:nvSpPr>
        <p:spPr bwMode="auto">
          <a:xfrm>
            <a:off x="748003" y="1339284"/>
            <a:ext cx="3715365" cy="323135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92" name="Rechthoek 91"/>
          <p:cNvSpPr/>
          <p:nvPr userDrawn="1"/>
        </p:nvSpPr>
        <p:spPr bwMode="auto">
          <a:xfrm>
            <a:off x="4688925" y="3070156"/>
            <a:ext cx="3715365" cy="15004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104" name="Tijdelijke aanduiding voor afbeelding 103"/>
          <p:cNvSpPr>
            <a:spLocks noGrp="1"/>
          </p:cNvSpPr>
          <p:nvPr>
            <p:ph type="pic" sz="quarter" idx="15"/>
          </p:nvPr>
        </p:nvSpPr>
        <p:spPr>
          <a:xfrm>
            <a:off x="747684" y="1339284"/>
            <a:ext cx="3715684" cy="3231358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08" name="Tijdelijke aanduiding voor afbeelding 103"/>
          <p:cNvSpPr>
            <a:spLocks noGrp="1"/>
          </p:cNvSpPr>
          <p:nvPr>
            <p:ph type="pic" sz="quarter" idx="18"/>
          </p:nvPr>
        </p:nvSpPr>
        <p:spPr>
          <a:xfrm>
            <a:off x="4688849" y="1339283"/>
            <a:ext cx="3715441" cy="1486217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43" name="Tijdelijke aanduiding voor afbeelding 103"/>
          <p:cNvSpPr>
            <a:spLocks noGrp="1"/>
          </p:cNvSpPr>
          <p:nvPr>
            <p:ph type="pic" sz="quarter" idx="19"/>
          </p:nvPr>
        </p:nvSpPr>
        <p:spPr>
          <a:xfrm>
            <a:off x="4688849" y="3070156"/>
            <a:ext cx="3715441" cy="1500485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0332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"/>
                            </p:stCondLst>
                            <p:childTnLst>
                              <p:par>
                                <p:cTn id="16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5" grpId="0" animBg="1"/>
      <p:bldP spid="92" grpId="0" animBg="1"/>
      <p:bldP spid="104" grpId="0"/>
      <p:bldP spid="108" grpId="0"/>
      <p:bldP spid="43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hthoek 41"/>
          <p:cNvSpPr/>
          <p:nvPr userDrawn="1"/>
        </p:nvSpPr>
        <p:spPr bwMode="auto">
          <a:xfrm>
            <a:off x="514153" y="1109662"/>
            <a:ext cx="8115693" cy="367633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82" name="Rechthoek 81"/>
          <p:cNvSpPr/>
          <p:nvPr userDrawn="1"/>
        </p:nvSpPr>
        <p:spPr bwMode="auto">
          <a:xfrm>
            <a:off x="4688925" y="1339283"/>
            <a:ext cx="3715365" cy="32313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85" name="Rechthoek 84"/>
          <p:cNvSpPr/>
          <p:nvPr userDrawn="1"/>
        </p:nvSpPr>
        <p:spPr bwMode="auto">
          <a:xfrm>
            <a:off x="748003" y="1339283"/>
            <a:ext cx="3715365" cy="32313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104" name="Tijdelijke aanduiding voor afbeelding 103"/>
          <p:cNvSpPr>
            <a:spLocks noGrp="1"/>
          </p:cNvSpPr>
          <p:nvPr>
            <p:ph type="pic" sz="quarter" idx="15"/>
          </p:nvPr>
        </p:nvSpPr>
        <p:spPr>
          <a:xfrm>
            <a:off x="747684" y="1339283"/>
            <a:ext cx="3715684" cy="3231357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08" name="Tijdelijke aanduiding voor afbeelding 103"/>
          <p:cNvSpPr>
            <a:spLocks noGrp="1"/>
          </p:cNvSpPr>
          <p:nvPr>
            <p:ph type="pic" sz="quarter" idx="18"/>
          </p:nvPr>
        </p:nvSpPr>
        <p:spPr>
          <a:xfrm>
            <a:off x="4688849" y="1339283"/>
            <a:ext cx="3715441" cy="3231357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7883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"/>
                            </p:stCondLst>
                            <p:childTnLst>
                              <p:par>
                                <p:cTn id="16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5" grpId="0" animBg="1"/>
      <p:bldP spid="104" grpId="0"/>
      <p:bldP spid="108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ee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hthoek 41"/>
          <p:cNvSpPr/>
          <p:nvPr userDrawn="1"/>
        </p:nvSpPr>
        <p:spPr bwMode="auto">
          <a:xfrm>
            <a:off x="514153" y="1109662"/>
            <a:ext cx="8115693" cy="367633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85" name="Rechthoek 84"/>
          <p:cNvSpPr/>
          <p:nvPr userDrawn="1"/>
        </p:nvSpPr>
        <p:spPr bwMode="auto">
          <a:xfrm>
            <a:off x="748003" y="1339283"/>
            <a:ext cx="7647994" cy="32313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104" name="Tijdelijke aanduiding voor afbeelding 103"/>
          <p:cNvSpPr>
            <a:spLocks noGrp="1"/>
          </p:cNvSpPr>
          <p:nvPr>
            <p:ph type="pic" sz="quarter" idx="15"/>
          </p:nvPr>
        </p:nvSpPr>
        <p:spPr>
          <a:xfrm>
            <a:off x="748003" y="1339283"/>
            <a:ext cx="7647994" cy="3231357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35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ee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hthoek 41"/>
          <p:cNvSpPr/>
          <p:nvPr userDrawn="1"/>
        </p:nvSpPr>
        <p:spPr bwMode="auto">
          <a:xfrm>
            <a:off x="514153" y="1109662"/>
            <a:ext cx="8115693" cy="367633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85" name="Rechthoek 84"/>
          <p:cNvSpPr/>
          <p:nvPr userDrawn="1"/>
        </p:nvSpPr>
        <p:spPr bwMode="auto">
          <a:xfrm>
            <a:off x="748003" y="1339283"/>
            <a:ext cx="7647994" cy="32313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pic>
        <p:nvPicPr>
          <p:cNvPr id="4098" name="Picture 2" descr="http://ic.tweakimg.net/ext/i/imagelarge/1280305726.jpe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730" y="1346416"/>
            <a:ext cx="4076221" cy="3217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" name="Tijdelijke aanduiding voor afbeelding 103"/>
          <p:cNvSpPr>
            <a:spLocks noGrp="1"/>
          </p:cNvSpPr>
          <p:nvPr>
            <p:ph type="pic" sz="quarter" idx="15"/>
          </p:nvPr>
        </p:nvSpPr>
        <p:spPr>
          <a:xfrm>
            <a:off x="3111175" y="1672936"/>
            <a:ext cx="2921650" cy="1708904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pic>
        <p:nvPicPr>
          <p:cNvPr id="4099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137" y="3464460"/>
            <a:ext cx="666439" cy="239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061"/>
          <a:stretch/>
        </p:blipFill>
        <p:spPr bwMode="auto">
          <a:xfrm>
            <a:off x="4446572" y="3489852"/>
            <a:ext cx="160983" cy="200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8440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104" grpId="0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ie afbeeldingen rec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hthoek 41"/>
          <p:cNvSpPr/>
          <p:nvPr userDrawn="1"/>
        </p:nvSpPr>
        <p:spPr bwMode="auto">
          <a:xfrm>
            <a:off x="514153" y="1109662"/>
            <a:ext cx="8115693" cy="367633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81" name="Rechthoek 80"/>
          <p:cNvSpPr/>
          <p:nvPr userDrawn="1"/>
        </p:nvSpPr>
        <p:spPr bwMode="auto">
          <a:xfrm>
            <a:off x="6002565" y="1339283"/>
            <a:ext cx="2401725" cy="32313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83" name="Rechthoek 82"/>
          <p:cNvSpPr/>
          <p:nvPr userDrawn="1"/>
        </p:nvSpPr>
        <p:spPr bwMode="auto">
          <a:xfrm>
            <a:off x="3375284" y="1339283"/>
            <a:ext cx="2401725" cy="32313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85" name="Rechthoek 84"/>
          <p:cNvSpPr/>
          <p:nvPr userDrawn="1"/>
        </p:nvSpPr>
        <p:spPr bwMode="auto">
          <a:xfrm>
            <a:off x="748003" y="1339283"/>
            <a:ext cx="2401725" cy="32313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104" name="Tijdelijke aanduiding voor afbeelding 103"/>
          <p:cNvSpPr>
            <a:spLocks noGrp="1"/>
          </p:cNvSpPr>
          <p:nvPr>
            <p:ph type="pic" sz="quarter" idx="15"/>
          </p:nvPr>
        </p:nvSpPr>
        <p:spPr>
          <a:xfrm>
            <a:off x="747684" y="1339283"/>
            <a:ext cx="2402043" cy="3231357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07" name="Tijdelijke aanduiding voor afbeelding 103"/>
          <p:cNvSpPr>
            <a:spLocks noGrp="1"/>
          </p:cNvSpPr>
          <p:nvPr>
            <p:ph type="pic" sz="quarter" idx="17"/>
          </p:nvPr>
        </p:nvSpPr>
        <p:spPr>
          <a:xfrm>
            <a:off x="3375208" y="1339283"/>
            <a:ext cx="2401801" cy="3231357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10" name="Tijdelijke aanduiding voor afbeelding 103"/>
          <p:cNvSpPr>
            <a:spLocks noGrp="1"/>
          </p:cNvSpPr>
          <p:nvPr>
            <p:ph type="pic" sz="quarter" idx="19"/>
          </p:nvPr>
        </p:nvSpPr>
        <p:spPr>
          <a:xfrm>
            <a:off x="6002489" y="1339283"/>
            <a:ext cx="2401801" cy="3231357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679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"/>
                            </p:stCondLst>
                            <p:childTnLst>
                              <p:par>
                                <p:cTn id="16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"/>
                            </p:stCondLst>
                            <p:childTnLst>
                              <p:par>
                                <p:cTn id="27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3" grpId="0" animBg="1"/>
      <p:bldP spid="85" grpId="0" animBg="1"/>
      <p:bldP spid="104" grpId="0"/>
      <p:bldP spid="107" grpId="0"/>
      <p:bldP spid="110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/>
          <p:cNvSpPr/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50000">
                <a:schemeClr val="accent4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38" name="Rechthoek 37"/>
          <p:cNvSpPr/>
          <p:nvPr userDrawn="1"/>
        </p:nvSpPr>
        <p:spPr bwMode="auto">
          <a:xfrm>
            <a:off x="0" y="2571750"/>
            <a:ext cx="9144000" cy="257175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39" name="Rechthoek 38"/>
          <p:cNvSpPr/>
          <p:nvPr userDrawn="1"/>
        </p:nvSpPr>
        <p:spPr bwMode="auto">
          <a:xfrm>
            <a:off x="514153" y="558313"/>
            <a:ext cx="8115694" cy="4227683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40" name="Rechthoek 39"/>
          <p:cNvSpPr/>
          <p:nvPr userDrawn="1"/>
        </p:nvSpPr>
        <p:spPr bwMode="auto">
          <a:xfrm>
            <a:off x="0" y="4785996"/>
            <a:ext cx="9144000" cy="35750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39" y="88579"/>
            <a:ext cx="1136197" cy="381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" name="Tijdelijke aanduiding voor afbeelding 2"/>
          <p:cNvSpPr>
            <a:spLocks noGrp="1"/>
          </p:cNvSpPr>
          <p:nvPr>
            <p:ph type="pic" idx="12"/>
          </p:nvPr>
        </p:nvSpPr>
        <p:spPr>
          <a:xfrm>
            <a:off x="514153" y="558314"/>
            <a:ext cx="8115694" cy="422768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nl-NL" noProof="0" dirty="0">
                <a:solidFill>
                  <a:schemeClr val="tx2"/>
                </a:solidFill>
              </a:defRPr>
            </a:lvl1pPr>
          </a:lstStyle>
          <a:p>
            <a:pPr lvl="0" algn="ctr">
              <a:buNone/>
            </a:pPr>
            <a:endParaRPr lang="nl-NL" noProof="0" dirty="0"/>
          </a:p>
        </p:txBody>
      </p:sp>
      <p:sp>
        <p:nvSpPr>
          <p:cNvPr id="50" name="Rechthoekige driehoek 49"/>
          <p:cNvSpPr/>
          <p:nvPr userDrawn="1"/>
        </p:nvSpPr>
        <p:spPr bwMode="auto">
          <a:xfrm>
            <a:off x="8629847" y="3416766"/>
            <a:ext cx="162314" cy="162018"/>
          </a:xfrm>
          <a:prstGeom prst="rtTriangl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51" name="Rechthoekige driehoek 50"/>
          <p:cNvSpPr/>
          <p:nvPr userDrawn="1"/>
        </p:nvSpPr>
        <p:spPr bwMode="auto">
          <a:xfrm rot="16200000">
            <a:off x="351987" y="3416618"/>
            <a:ext cx="162018" cy="162314"/>
          </a:xfrm>
          <a:prstGeom prst="rtTriangl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52" name="Rechthoek 51"/>
          <p:cNvSpPr/>
          <p:nvPr userDrawn="1"/>
        </p:nvSpPr>
        <p:spPr bwMode="auto">
          <a:xfrm>
            <a:off x="351839" y="3578784"/>
            <a:ext cx="8440322" cy="27634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5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667" y="3578783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13" name="Tekstvak 12"/>
          <p:cNvSpPr txBox="1"/>
          <p:nvPr userDrawn="1"/>
        </p:nvSpPr>
        <p:spPr>
          <a:xfrm>
            <a:off x="-235034" y="-224274"/>
            <a:ext cx="2731902" cy="253990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Afsluiting</a:t>
            </a:r>
            <a:endParaRPr lang="nl-NL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338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 en tekst gelij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2"/>
          </p:nvPr>
        </p:nvSpPr>
        <p:spPr>
          <a:xfrm>
            <a:off x="4572000" y="1109662"/>
            <a:ext cx="4057847" cy="3676334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nl-NL" noProof="0" dirty="0">
                <a:solidFill>
                  <a:schemeClr val="tx2"/>
                </a:solidFill>
              </a:defRPr>
            </a:lvl1pPr>
          </a:lstStyle>
          <a:p>
            <a:pPr lvl="0" algn="ctr">
              <a:buNone/>
            </a:pPr>
            <a:endParaRPr lang="nl-NL" noProof="0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5"/>
          </p:nvPr>
        </p:nvSpPr>
        <p:spPr>
          <a:xfrm>
            <a:off x="684667" y="1109662"/>
            <a:ext cx="3887333" cy="356832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35144" rIns="270288" bIns="0" numCol="1" anchor="t" anchorCtr="0" compatLnSpc="1">
            <a:prstTxWarp prst="textNoShape">
              <a:avLst/>
            </a:prstTxWarp>
          </a:bodyPr>
          <a:lstStyle>
            <a:lvl1pPr>
              <a:defRPr lang="nl-NL" dirty="0" smtClean="0"/>
            </a:lvl1pPr>
            <a:lvl2pPr>
              <a:defRPr lang="nl-NL" dirty="0" smtClean="0"/>
            </a:lvl2pPr>
            <a:lvl3pPr>
              <a:defRPr lang="nl-NL" dirty="0" smtClean="0"/>
            </a:lvl3pPr>
            <a:lvl4pPr>
              <a:defRPr lang="nl-NL" dirty="0" smtClean="0"/>
            </a:lvl4pPr>
            <a:lvl5pPr>
              <a:defRPr lang="nl-NL" dirty="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8" name="Tekstvak 7"/>
          <p:cNvSpPr txBox="1"/>
          <p:nvPr userDrawn="1"/>
        </p:nvSpPr>
        <p:spPr>
          <a:xfrm>
            <a:off x="-235034" y="-224274"/>
            <a:ext cx="2731902" cy="253990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Beeld en tekst gelijk</a:t>
            </a:r>
          </a:p>
        </p:txBody>
      </p:sp>
    </p:spTree>
    <p:extLst>
      <p:ext uri="{BB962C8B-B14F-4D97-AF65-F5344CB8AC3E}">
        <p14:creationId xmlns:p14="http://schemas.microsoft.com/office/powerpoint/2010/main" val="323318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0" y="919974"/>
            <a:ext cx="9157800" cy="4035737"/>
          </a:xfrm>
        </p:spPr>
        <p:txBody>
          <a:bodyPr anchor="ctr"/>
          <a:lstStyle>
            <a:lvl1pPr algn="ctr">
              <a:defRPr/>
            </a:lvl1pPr>
          </a:lstStyle>
          <a:p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280340" y="4955549"/>
            <a:ext cx="2133600" cy="189900"/>
          </a:xfrm>
          <a:prstGeom prst="rect">
            <a:avLst/>
          </a:prstGeom>
        </p:spPr>
        <p:txBody>
          <a:bodyPr lIns="68653" tIns="34327" rIns="68653" bIns="34327"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0E69-B8CD-4CDC-AD25-978097BDD52A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hthoek 9"/>
          <p:cNvSpPr/>
          <p:nvPr userDrawn="1"/>
        </p:nvSpPr>
        <p:spPr bwMode="auto">
          <a:xfrm rot="16200000">
            <a:off x="4850102" y="2886637"/>
            <a:ext cx="4035574" cy="1022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148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 en tekst gelij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5"/>
          </p:nvPr>
        </p:nvSpPr>
        <p:spPr>
          <a:xfrm>
            <a:off x="684667" y="1109662"/>
            <a:ext cx="3887333" cy="356832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35144" rIns="270288" bIns="0" numCol="1" anchor="t" anchorCtr="0" compatLnSpc="1">
            <a:prstTxWarp prst="textNoShape">
              <a:avLst/>
            </a:prstTxWarp>
          </a:bodyPr>
          <a:lstStyle>
            <a:lvl1pPr>
              <a:defRPr lang="nl-NL" dirty="0" smtClean="0"/>
            </a:lvl1pPr>
            <a:lvl2pPr>
              <a:defRPr lang="nl-NL" dirty="0" smtClean="0"/>
            </a:lvl2pPr>
            <a:lvl3pPr>
              <a:defRPr lang="nl-NL" dirty="0" smtClean="0"/>
            </a:lvl3pPr>
            <a:lvl4pPr>
              <a:defRPr lang="nl-NL" dirty="0" smtClean="0"/>
            </a:lvl4pPr>
            <a:lvl5pPr>
              <a:defRPr lang="nl-NL" dirty="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8" name="Tekstvak 7"/>
          <p:cNvSpPr txBox="1"/>
          <p:nvPr userDrawn="1"/>
        </p:nvSpPr>
        <p:spPr>
          <a:xfrm>
            <a:off x="-235034" y="-224274"/>
            <a:ext cx="2731902" cy="253990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Beeld en tekst gelijk</a:t>
            </a:r>
          </a:p>
        </p:txBody>
      </p:sp>
      <p:sp>
        <p:nvSpPr>
          <p:cNvPr id="9" name="Rechthoek 8"/>
          <p:cNvSpPr/>
          <p:nvPr userDrawn="1"/>
        </p:nvSpPr>
        <p:spPr bwMode="auto">
          <a:xfrm>
            <a:off x="4571999" y="1109662"/>
            <a:ext cx="4057847" cy="367633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12" name="Rechthoek 11"/>
          <p:cNvSpPr/>
          <p:nvPr userDrawn="1"/>
        </p:nvSpPr>
        <p:spPr bwMode="auto">
          <a:xfrm>
            <a:off x="4743240" y="1332150"/>
            <a:ext cx="3715365" cy="323135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10" name="Tijdelijke aanduiding voor afbeelding 103"/>
          <p:cNvSpPr>
            <a:spLocks noGrp="1"/>
          </p:cNvSpPr>
          <p:nvPr>
            <p:ph type="pic" sz="quarter" idx="18"/>
          </p:nvPr>
        </p:nvSpPr>
        <p:spPr>
          <a:xfrm>
            <a:off x="4743203" y="1332150"/>
            <a:ext cx="3715441" cy="3231357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347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eld en tekst gelij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5"/>
          </p:nvPr>
        </p:nvSpPr>
        <p:spPr>
          <a:xfrm>
            <a:off x="684667" y="1109662"/>
            <a:ext cx="3887333" cy="356832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35144" rIns="270288" bIns="0" numCol="1" anchor="t" anchorCtr="0" compatLnSpc="1">
            <a:prstTxWarp prst="textNoShape">
              <a:avLst/>
            </a:prstTxWarp>
          </a:bodyPr>
          <a:lstStyle>
            <a:lvl1pPr>
              <a:defRPr lang="nl-NL" dirty="0" smtClean="0"/>
            </a:lvl1pPr>
            <a:lvl2pPr>
              <a:defRPr lang="nl-NL" dirty="0" smtClean="0"/>
            </a:lvl2pPr>
            <a:lvl3pPr>
              <a:defRPr lang="nl-NL" dirty="0" smtClean="0"/>
            </a:lvl3pPr>
            <a:lvl4pPr>
              <a:defRPr lang="nl-NL" dirty="0" smtClean="0"/>
            </a:lvl4pPr>
            <a:lvl5pPr>
              <a:defRPr lang="nl-NL" dirty="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8" name="Tekstvak 7"/>
          <p:cNvSpPr txBox="1"/>
          <p:nvPr userDrawn="1"/>
        </p:nvSpPr>
        <p:spPr>
          <a:xfrm>
            <a:off x="-235034" y="-224274"/>
            <a:ext cx="2731902" cy="253990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Beeld en tekst gelijk</a:t>
            </a:r>
          </a:p>
        </p:txBody>
      </p:sp>
      <p:sp>
        <p:nvSpPr>
          <p:cNvPr id="9" name="Rechthoek 8"/>
          <p:cNvSpPr/>
          <p:nvPr userDrawn="1"/>
        </p:nvSpPr>
        <p:spPr bwMode="auto">
          <a:xfrm>
            <a:off x="4571999" y="1109662"/>
            <a:ext cx="4057847" cy="367633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11" name="Rechthoek 10"/>
          <p:cNvSpPr/>
          <p:nvPr userDrawn="1"/>
        </p:nvSpPr>
        <p:spPr bwMode="auto">
          <a:xfrm>
            <a:off x="4743240" y="1339284"/>
            <a:ext cx="3715365" cy="14862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13" name="Rechthoek 12"/>
          <p:cNvSpPr/>
          <p:nvPr userDrawn="1"/>
        </p:nvSpPr>
        <p:spPr bwMode="auto">
          <a:xfrm>
            <a:off x="4743240" y="3070156"/>
            <a:ext cx="3715365" cy="15004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100" dir="2700000" algn="tl" rotWithShape="0">
              <a:prstClr val="black">
                <a:alpha val="30000"/>
              </a:prstClr>
            </a:outerShdw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15" name="Tijdelijke aanduiding voor afbeelding 103"/>
          <p:cNvSpPr>
            <a:spLocks noGrp="1"/>
          </p:cNvSpPr>
          <p:nvPr>
            <p:ph type="pic" sz="quarter" idx="18"/>
          </p:nvPr>
        </p:nvSpPr>
        <p:spPr>
          <a:xfrm>
            <a:off x="4743203" y="1339283"/>
            <a:ext cx="3715441" cy="1486217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16" name="Tijdelijke aanduiding voor afbeelding 103"/>
          <p:cNvSpPr>
            <a:spLocks noGrp="1"/>
          </p:cNvSpPr>
          <p:nvPr>
            <p:ph type="pic" sz="quarter" idx="19"/>
          </p:nvPr>
        </p:nvSpPr>
        <p:spPr>
          <a:xfrm>
            <a:off x="4743203" y="3070156"/>
            <a:ext cx="3715441" cy="1500485"/>
          </a:xfrm>
        </p:spPr>
        <p:txBody>
          <a:bodyPr tIns="0" rIns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2792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/>
      <p:bldP spid="16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dominant / Beeld ondergeschi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2"/>
          </p:nvPr>
        </p:nvSpPr>
        <p:spPr>
          <a:xfrm>
            <a:off x="6600923" y="1109662"/>
            <a:ext cx="2028924" cy="3676334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nl-NL" noProof="0" dirty="0">
                <a:solidFill>
                  <a:schemeClr val="tx2"/>
                </a:solidFill>
              </a:defRPr>
            </a:lvl1pPr>
          </a:lstStyle>
          <a:p>
            <a:pPr lvl="0" algn="ctr">
              <a:buNone/>
            </a:pPr>
            <a:endParaRPr lang="nl-NL" noProof="0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5"/>
          </p:nvPr>
        </p:nvSpPr>
        <p:spPr>
          <a:xfrm>
            <a:off x="684667" y="1109662"/>
            <a:ext cx="5916256" cy="356832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35144" rIns="270288" bIns="0" numCol="1" anchor="t" anchorCtr="0" compatLnSpc="1">
            <a:prstTxWarp prst="textNoShape">
              <a:avLst/>
            </a:prstTxWarp>
          </a:bodyPr>
          <a:lstStyle>
            <a:lvl1pPr>
              <a:defRPr lang="nl-NL" dirty="0" smtClean="0"/>
            </a:lvl1pPr>
            <a:lvl2pPr>
              <a:defRPr lang="nl-NL" dirty="0" smtClean="0"/>
            </a:lvl2pPr>
            <a:lvl3pPr>
              <a:defRPr lang="nl-NL" dirty="0" smtClean="0"/>
            </a:lvl3pPr>
            <a:lvl4pPr>
              <a:defRPr lang="nl-NL" dirty="0" smtClean="0"/>
            </a:lvl4pPr>
            <a:lvl5pPr>
              <a:defRPr lang="nl-NL" dirty="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8" name="Tekstvak 7"/>
          <p:cNvSpPr txBox="1"/>
          <p:nvPr userDrawn="1"/>
        </p:nvSpPr>
        <p:spPr>
          <a:xfrm>
            <a:off x="-235035" y="-224274"/>
            <a:ext cx="3454418" cy="438656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Tekst dominant / Beeld ondergeschikt</a:t>
            </a:r>
          </a:p>
        </p:txBody>
      </p:sp>
    </p:spTree>
    <p:extLst>
      <p:ext uri="{BB962C8B-B14F-4D97-AF65-F5344CB8AC3E}">
        <p14:creationId xmlns:p14="http://schemas.microsoft.com/office/powerpoint/2010/main" val="1397188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 dominant / Tekst ondergeschi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2"/>
          </p:nvPr>
        </p:nvSpPr>
        <p:spPr>
          <a:xfrm>
            <a:off x="2543076" y="1109662"/>
            <a:ext cx="6086771" cy="3676334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nl-NL" noProof="0" dirty="0">
                <a:solidFill>
                  <a:schemeClr val="tx2"/>
                </a:solidFill>
              </a:defRPr>
            </a:lvl1pPr>
          </a:lstStyle>
          <a:p>
            <a:pPr lvl="0" algn="ctr">
              <a:buNone/>
            </a:pPr>
            <a:endParaRPr lang="nl-NL" noProof="0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5"/>
          </p:nvPr>
        </p:nvSpPr>
        <p:spPr>
          <a:xfrm>
            <a:off x="684667" y="1109662"/>
            <a:ext cx="1858409" cy="356832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35144" rIns="270288" bIns="0" numCol="1" anchor="t" anchorCtr="0" compatLnSpc="1">
            <a:prstTxWarp prst="textNoShape">
              <a:avLst/>
            </a:prstTxWarp>
          </a:bodyPr>
          <a:lstStyle>
            <a:lvl1pPr>
              <a:defRPr lang="nl-NL" dirty="0" smtClean="0"/>
            </a:lvl1pPr>
            <a:lvl2pPr>
              <a:defRPr lang="nl-NL" dirty="0" smtClean="0"/>
            </a:lvl2pPr>
            <a:lvl3pPr>
              <a:defRPr lang="nl-NL" dirty="0" smtClean="0"/>
            </a:lvl3pPr>
            <a:lvl4pPr>
              <a:defRPr lang="nl-NL" dirty="0" smtClean="0"/>
            </a:lvl4pPr>
            <a:lvl5pPr>
              <a:defRPr lang="nl-NL" dirty="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8" name="Tekstvak 7"/>
          <p:cNvSpPr txBox="1"/>
          <p:nvPr userDrawn="1"/>
        </p:nvSpPr>
        <p:spPr>
          <a:xfrm>
            <a:off x="-235035" y="-224274"/>
            <a:ext cx="3454418" cy="438656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Beeld dominant / Tekst ondergeschikt</a:t>
            </a:r>
          </a:p>
        </p:txBody>
      </p:sp>
    </p:spTree>
    <p:extLst>
      <p:ext uri="{BB962C8B-B14F-4D97-AF65-F5344CB8AC3E}">
        <p14:creationId xmlns:p14="http://schemas.microsoft.com/office/powerpoint/2010/main" val="425931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5"/>
          </p:nvPr>
        </p:nvSpPr>
        <p:spPr>
          <a:xfrm>
            <a:off x="684667" y="1109662"/>
            <a:ext cx="7945180" cy="356832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35144" rIns="270288" bIns="0" numCol="1" anchor="t" anchorCtr="0" compatLnSpc="1">
            <a:prstTxWarp prst="textNoShape">
              <a:avLst/>
            </a:prstTxWarp>
          </a:bodyPr>
          <a:lstStyle>
            <a:lvl1pPr>
              <a:defRPr lang="nl-NL" dirty="0" smtClean="0"/>
            </a:lvl1pPr>
            <a:lvl2pPr>
              <a:defRPr lang="nl-NL" dirty="0" smtClean="0"/>
            </a:lvl2pPr>
            <a:lvl3pPr>
              <a:defRPr lang="nl-NL" dirty="0" smtClean="0"/>
            </a:lvl3pPr>
            <a:lvl4pPr>
              <a:defRPr lang="nl-NL" dirty="0" smtClean="0"/>
            </a:lvl4pPr>
            <a:lvl5pPr>
              <a:defRPr lang="nl-NL" dirty="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10" name="Tekstvak 9"/>
          <p:cNvSpPr txBox="1"/>
          <p:nvPr userDrawn="1"/>
        </p:nvSpPr>
        <p:spPr>
          <a:xfrm>
            <a:off x="-235035" y="-224274"/>
            <a:ext cx="3454418" cy="253990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Alleen tekst</a:t>
            </a:r>
          </a:p>
        </p:txBody>
      </p:sp>
    </p:spTree>
    <p:extLst>
      <p:ext uri="{BB962C8B-B14F-4D97-AF65-F5344CB8AC3E}">
        <p14:creationId xmlns:p14="http://schemas.microsoft.com/office/powerpoint/2010/main" val="102938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2"/>
          </p:nvPr>
        </p:nvSpPr>
        <p:spPr>
          <a:xfrm>
            <a:off x="522446" y="1109662"/>
            <a:ext cx="8107401" cy="3676334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nl-NL" noProof="0" dirty="0">
                <a:solidFill>
                  <a:schemeClr val="tx2"/>
                </a:solidFill>
              </a:defRPr>
            </a:lvl1pPr>
          </a:lstStyle>
          <a:p>
            <a:pPr lvl="0" algn="ctr">
              <a:buNone/>
            </a:pPr>
            <a:endParaRPr lang="nl-NL" noProof="0" dirty="0"/>
          </a:p>
        </p:txBody>
      </p:sp>
      <p:sp>
        <p:nvSpPr>
          <p:cNvPr id="8" name="Tekstvak 7"/>
          <p:cNvSpPr txBox="1"/>
          <p:nvPr userDrawn="1"/>
        </p:nvSpPr>
        <p:spPr>
          <a:xfrm>
            <a:off x="-235035" y="-224274"/>
            <a:ext cx="3454418" cy="253990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Alleen beeld</a:t>
            </a:r>
          </a:p>
        </p:txBody>
      </p:sp>
    </p:spTree>
    <p:extLst>
      <p:ext uri="{BB962C8B-B14F-4D97-AF65-F5344CB8AC3E}">
        <p14:creationId xmlns:p14="http://schemas.microsoft.com/office/powerpoint/2010/main" val="520629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8" name="Rechthoek 7"/>
          <p:cNvSpPr/>
          <p:nvPr userDrawn="1"/>
        </p:nvSpPr>
        <p:spPr bwMode="auto">
          <a:xfrm>
            <a:off x="514153" y="1109662"/>
            <a:ext cx="8115693" cy="367633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fld id="{4D0548BB-B0BD-405A-AA64-CD7A4A8DED5E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6" name="Tekstvak 5"/>
          <p:cNvSpPr txBox="1"/>
          <p:nvPr userDrawn="1"/>
        </p:nvSpPr>
        <p:spPr>
          <a:xfrm>
            <a:off x="-235035" y="-224274"/>
            <a:ext cx="3454418" cy="253990"/>
          </a:xfrm>
          <a:prstGeom prst="rect">
            <a:avLst/>
          </a:prstGeom>
          <a:noFill/>
        </p:spPr>
        <p:txBody>
          <a:bodyPr wrap="square" lIns="243259" tIns="34327" rIns="189202" bIns="34327" rtlCol="0">
            <a:spAutoFit/>
          </a:bodyPr>
          <a:lstStyle>
            <a:defPPr>
              <a:defRPr lang="nl-NL"/>
            </a:defPPr>
            <a:lvl1pPr>
              <a:defRPr sz="1200"/>
            </a:lvl1pPr>
          </a:lstStyle>
          <a:p>
            <a:pPr lvl="0"/>
            <a:r>
              <a:rPr lang="nl-NL" dirty="0" smtClean="0">
                <a:solidFill>
                  <a:schemeClr val="accent2"/>
                </a:solidFill>
              </a:rPr>
              <a:t>Video-slide</a:t>
            </a:r>
          </a:p>
        </p:txBody>
      </p:sp>
      <p:sp>
        <p:nvSpPr>
          <p:cNvPr id="4" name="Tijdelijke aanduiding voor media 3"/>
          <p:cNvSpPr>
            <a:spLocks noGrp="1"/>
          </p:cNvSpPr>
          <p:nvPr>
            <p:ph type="media" sz="quarter" idx="15"/>
          </p:nvPr>
        </p:nvSpPr>
        <p:spPr>
          <a:xfrm>
            <a:off x="522446" y="1109662"/>
            <a:ext cx="8107458" cy="3676334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nl-NL" dirty="0">
                <a:solidFill>
                  <a:schemeClr val="tx2"/>
                </a:solidFill>
              </a:defRPr>
            </a:lvl1pPr>
          </a:lstStyle>
          <a:p>
            <a:pPr lvl="0" algn="ctr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8392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37000">
                <a:schemeClr val="accent4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4" name="Rechthoek 3"/>
          <p:cNvSpPr/>
          <p:nvPr/>
        </p:nvSpPr>
        <p:spPr bwMode="auto">
          <a:xfrm>
            <a:off x="514153" y="558313"/>
            <a:ext cx="8115694" cy="422768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3" name="Rechthoek 2"/>
          <p:cNvSpPr/>
          <p:nvPr/>
        </p:nvSpPr>
        <p:spPr bwMode="auto">
          <a:xfrm>
            <a:off x="0" y="4785996"/>
            <a:ext cx="9144000" cy="357504"/>
          </a:xfrm>
          <a:prstGeom prst="rect">
            <a:avLst/>
          </a:prstGeom>
          <a:solidFill>
            <a:srgbClr val="00539E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rgbClr val="230D5C"/>
              </a:solidFill>
              <a:effectLst/>
              <a:latin typeface="Verdana" pitchFamily="34" charset="0"/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3942" y="4837352"/>
            <a:ext cx="2896117" cy="254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b="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667" y="4837352"/>
            <a:ext cx="1439709" cy="254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b="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AF7F76E0-ED92-46EF-B84C-7B1520722ADE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205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667" y="1109662"/>
            <a:ext cx="4153327" cy="356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35144" rIns="270288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de opmaakprofielen van de model-tekst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39" y="88579"/>
            <a:ext cx="1136197" cy="381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Rechthoekige driehoek 19"/>
          <p:cNvSpPr/>
          <p:nvPr/>
        </p:nvSpPr>
        <p:spPr bwMode="auto">
          <a:xfrm>
            <a:off x="8629847" y="677530"/>
            <a:ext cx="162314" cy="162018"/>
          </a:xfrm>
          <a:prstGeom prst="rtTriangl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chemeClr val="accent4"/>
              </a:solidFill>
              <a:effectLst/>
              <a:latin typeface="Verdana" pitchFamily="34" charset="0"/>
            </a:endParaRPr>
          </a:p>
        </p:txBody>
      </p:sp>
      <p:sp>
        <p:nvSpPr>
          <p:cNvPr id="8" name="Rechthoekige driehoek 7"/>
          <p:cNvSpPr/>
          <p:nvPr/>
        </p:nvSpPr>
        <p:spPr bwMode="auto">
          <a:xfrm rot="16200000">
            <a:off x="351987" y="677382"/>
            <a:ext cx="162018" cy="162314"/>
          </a:xfrm>
          <a:prstGeom prst="rtTriangl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865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1" i="0" u="none" strike="noStrike" cap="none" normalizeH="0" baseline="0" smtClean="0">
              <a:ln>
                <a:noFill/>
              </a:ln>
              <a:solidFill>
                <a:schemeClr val="accent4"/>
              </a:solidFill>
              <a:effectLst/>
              <a:latin typeface="Verdana" pitchFamily="34" charset="0"/>
            </a:endParaRPr>
          </a:p>
        </p:txBody>
      </p:sp>
      <p:sp>
        <p:nvSpPr>
          <p:cNvPr id="5" name="Rechthoek 4"/>
          <p:cNvSpPr/>
          <p:nvPr/>
        </p:nvSpPr>
        <p:spPr bwMode="auto">
          <a:xfrm>
            <a:off x="351839" y="833322"/>
            <a:ext cx="8440322" cy="276340"/>
          </a:xfrm>
          <a:prstGeom prst="rect">
            <a:avLst/>
          </a:prstGeom>
          <a:solidFill>
            <a:srgbClr val="F05A23"/>
          </a:solidFill>
          <a:ln w="28575">
            <a:noFill/>
          </a:ln>
          <a:effectLst/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6532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nl-NL" i="0" u="none" strike="noStrike" cap="none" normalizeH="0" baseline="0" smtClean="0">
              <a:ln>
                <a:noFill/>
              </a:ln>
              <a:effectLst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667" y="833322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05" r:id="rId2"/>
    <p:sldLayoutId id="2147483717" r:id="rId3"/>
    <p:sldLayoutId id="2147483718" r:id="rId4"/>
    <p:sldLayoutId id="2147483703" r:id="rId5"/>
    <p:sldLayoutId id="2147483704" r:id="rId6"/>
    <p:sldLayoutId id="2147483706" r:id="rId7"/>
    <p:sldLayoutId id="2147483707" r:id="rId8"/>
    <p:sldLayoutId id="2147483710" r:id="rId9"/>
    <p:sldLayoutId id="2147483708" r:id="rId10"/>
    <p:sldLayoutId id="2147483709" r:id="rId11"/>
    <p:sldLayoutId id="2147483712" r:id="rId12"/>
    <p:sldLayoutId id="2147483713" r:id="rId13"/>
    <p:sldLayoutId id="2147483714" r:id="rId14"/>
    <p:sldLayoutId id="2147483715" r:id="rId15"/>
    <p:sldLayoutId id="2147483719" r:id="rId16"/>
    <p:sldLayoutId id="2147483720" r:id="rId17"/>
    <p:sldLayoutId id="2147483716" r:id="rId18"/>
    <p:sldLayoutId id="2147483711" r:id="rId19"/>
    <p:sldLayoutId id="2147483721" r:id="rId20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Verdana" pitchFamily="34" charset="0"/>
        </a:defRPr>
      </a:lvl5pPr>
      <a:lvl6pPr marL="343266" algn="l" rtl="0" fontAlgn="base"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Verdana" pitchFamily="34" charset="0"/>
        </a:defRPr>
      </a:lvl6pPr>
      <a:lvl7pPr marL="686532" algn="l" rtl="0" fontAlgn="base"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Verdana" pitchFamily="34" charset="0"/>
        </a:defRPr>
      </a:lvl7pPr>
      <a:lvl8pPr marL="1029797" algn="l" rtl="0" fontAlgn="base"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Verdana" pitchFamily="34" charset="0"/>
        </a:defRPr>
      </a:lvl8pPr>
      <a:lvl9pPr marL="1373063" algn="l" rtl="0" fontAlgn="base"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Verdana" pitchFamily="34" charset="0"/>
        </a:defRPr>
      </a:lvl9pPr>
    </p:titleStyle>
    <p:bodyStyle>
      <a:lvl1pPr marL="0" indent="0" algn="l" rtl="0" eaLnBrk="0" fontAlgn="base" hangingPunct="0">
        <a:lnSpc>
          <a:spcPts val="1652"/>
        </a:lnSpc>
        <a:spcBef>
          <a:spcPts val="601"/>
        </a:spcBef>
        <a:spcAft>
          <a:spcPts val="601"/>
        </a:spcAft>
        <a:defRPr lang="nl-NL" sz="1400" b="1" dirty="0" smtClean="0">
          <a:solidFill>
            <a:schemeClr val="accent3"/>
          </a:solidFill>
          <a:latin typeface="+mn-lt"/>
          <a:ea typeface="+mn-ea"/>
          <a:cs typeface="+mn-cs"/>
        </a:defRPr>
      </a:lvl1pPr>
      <a:lvl2pPr marL="0" indent="0" algn="l" rtl="0" eaLnBrk="0" fontAlgn="base" hangingPunct="0">
        <a:lnSpc>
          <a:spcPts val="1652"/>
        </a:lnSpc>
        <a:spcBef>
          <a:spcPts val="601"/>
        </a:spcBef>
        <a:spcAft>
          <a:spcPts val="601"/>
        </a:spcAft>
        <a:buClr>
          <a:srgbClr val="EF1A86"/>
        </a:buClr>
        <a:buFont typeface="Wingdings" pitchFamily="2" charset="2"/>
        <a:defRPr lang="nl-NL" sz="1400" dirty="0" smtClean="0">
          <a:solidFill>
            <a:schemeClr val="accent3"/>
          </a:solidFill>
          <a:latin typeface="+mn-lt"/>
        </a:defRPr>
      </a:lvl2pPr>
      <a:lvl3pPr marL="135876" indent="-135876" algn="l" rtl="0" eaLnBrk="0" fontAlgn="base" hangingPunct="0">
        <a:lnSpc>
          <a:spcPts val="1652"/>
        </a:lnSpc>
        <a:spcBef>
          <a:spcPts val="601"/>
        </a:spcBef>
        <a:spcAft>
          <a:spcPts val="601"/>
        </a:spcAft>
        <a:buClr>
          <a:schemeClr val="tx2"/>
        </a:buClr>
        <a:buFont typeface="Arial" pitchFamily="34" charset="0"/>
        <a:buChar char="•"/>
        <a:defRPr lang="nl-NL" sz="1400" dirty="0" smtClean="0">
          <a:solidFill>
            <a:schemeClr val="accent3"/>
          </a:solidFill>
          <a:latin typeface="+mn-lt"/>
        </a:defRPr>
      </a:lvl3pPr>
      <a:lvl4pPr marL="271752" indent="-135876" algn="l" rtl="0" eaLnBrk="0" fontAlgn="base" hangingPunct="0">
        <a:lnSpc>
          <a:spcPts val="1652"/>
        </a:lnSpc>
        <a:spcBef>
          <a:spcPts val="601"/>
        </a:spcBef>
        <a:spcAft>
          <a:spcPts val="601"/>
        </a:spcAft>
        <a:buClr>
          <a:schemeClr val="tx2"/>
        </a:buClr>
        <a:buFont typeface="Arial" pitchFamily="34" charset="0"/>
        <a:buChar char="•"/>
        <a:defRPr lang="nl-NL" sz="1400" dirty="0" smtClean="0">
          <a:solidFill>
            <a:schemeClr val="accent3"/>
          </a:solidFill>
          <a:latin typeface="+mn-lt"/>
        </a:defRPr>
      </a:lvl4pPr>
      <a:lvl5pPr marL="0" indent="0" algn="l" rtl="0" eaLnBrk="0" fontAlgn="base" hangingPunct="0">
        <a:lnSpc>
          <a:spcPts val="1652"/>
        </a:lnSpc>
        <a:spcBef>
          <a:spcPts val="601"/>
        </a:spcBef>
        <a:spcAft>
          <a:spcPts val="601"/>
        </a:spcAft>
        <a:buClr>
          <a:schemeClr val="accent1"/>
        </a:buClr>
        <a:buFont typeface="Wingdings" pitchFamily="2" charset="2"/>
        <a:defRPr lang="nl-NL" sz="1400" i="1" dirty="0" smtClean="0">
          <a:solidFill>
            <a:schemeClr val="accent3"/>
          </a:solidFill>
          <a:latin typeface="+mn-lt"/>
        </a:defRPr>
      </a:lvl5pPr>
      <a:lvl6pPr marL="1887962" indent="-171633" algn="l" rtl="0" fontAlgn="base">
        <a:spcBef>
          <a:spcPct val="20000"/>
        </a:spcBef>
        <a:spcAft>
          <a:spcPct val="0"/>
        </a:spcAft>
        <a:buChar char="»"/>
        <a:defRPr sz="1500">
          <a:solidFill>
            <a:srgbClr val="230D5C"/>
          </a:solidFill>
          <a:latin typeface="+mn-lt"/>
        </a:defRPr>
      </a:lvl6pPr>
      <a:lvl7pPr marL="2231227" indent="-171633" algn="l" rtl="0" fontAlgn="base">
        <a:spcBef>
          <a:spcPct val="20000"/>
        </a:spcBef>
        <a:spcAft>
          <a:spcPct val="0"/>
        </a:spcAft>
        <a:buChar char="»"/>
        <a:defRPr sz="1500">
          <a:solidFill>
            <a:srgbClr val="230D5C"/>
          </a:solidFill>
          <a:latin typeface="+mn-lt"/>
        </a:defRPr>
      </a:lvl7pPr>
      <a:lvl8pPr marL="2574493" indent="-171633" algn="l" rtl="0" fontAlgn="base">
        <a:spcBef>
          <a:spcPct val="20000"/>
        </a:spcBef>
        <a:spcAft>
          <a:spcPct val="0"/>
        </a:spcAft>
        <a:buChar char="»"/>
        <a:defRPr sz="1500">
          <a:solidFill>
            <a:srgbClr val="230D5C"/>
          </a:solidFill>
          <a:latin typeface="+mn-lt"/>
        </a:defRPr>
      </a:lvl8pPr>
      <a:lvl9pPr marL="2917759" indent="-171633" algn="l" rtl="0" fontAlgn="base">
        <a:spcBef>
          <a:spcPct val="20000"/>
        </a:spcBef>
        <a:spcAft>
          <a:spcPct val="0"/>
        </a:spcAft>
        <a:buChar char="»"/>
        <a:defRPr sz="1500">
          <a:solidFill>
            <a:srgbClr val="230D5C"/>
          </a:solidFill>
          <a:latin typeface="+mn-lt"/>
        </a:defRPr>
      </a:lvl9pPr>
    </p:bodyStyle>
    <p:otherStyle>
      <a:defPPr>
        <a:defRPr lang="nl-NL"/>
      </a:defPPr>
      <a:lvl1pPr marL="0" algn="l" defTabSz="6865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3266" algn="l" defTabSz="6865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6532" algn="l" defTabSz="6865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9797" algn="l" defTabSz="6865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3063" algn="l" defTabSz="6865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6329" algn="l" defTabSz="6865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9595" algn="l" defTabSz="6865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2860" algn="l" defTabSz="6865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6126" algn="l" defTabSz="6865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notesSlide" Target="../notesSlides/notesSlide14.xml"/><Relationship Id="rId7" Type="http://schemas.openxmlformats.org/officeDocument/2006/relationships/slide" Target="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slide" Target="slide64.xml"/><Relationship Id="rId5" Type="http://schemas.openxmlformats.org/officeDocument/2006/relationships/slide" Target="slide3.xml"/><Relationship Id="rId4" Type="http://schemas.openxmlformats.org/officeDocument/2006/relationships/slide" Target="slide3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notesSlide" Target="../notesSlides/notesSlide1.xml"/><Relationship Id="rId7" Type="http://schemas.openxmlformats.org/officeDocument/2006/relationships/slide" Target="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slide" Target="slide64.xml"/><Relationship Id="rId5" Type="http://schemas.openxmlformats.org/officeDocument/2006/relationships/slide" Target="slide3.xml"/><Relationship Id="rId4" Type="http://schemas.openxmlformats.org/officeDocument/2006/relationships/slide" Target="slide3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slide" Target="slide2.xml"/><Relationship Id="rId4" Type="http://schemas.openxmlformats.org/officeDocument/2006/relationships/slide" Target="slide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notesSlide" Target="../notesSlides/notesSlide55.xml"/><Relationship Id="rId7" Type="http://schemas.openxmlformats.org/officeDocument/2006/relationships/slide" Target="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slide" Target="slide64.xml"/><Relationship Id="rId5" Type="http://schemas.openxmlformats.org/officeDocument/2006/relationships/slide" Target="slide3.xml"/><Relationship Id="rId4" Type="http://schemas.openxmlformats.org/officeDocument/2006/relationships/slide" Target="slide3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5" Type="http://schemas.openxmlformats.org/officeDocument/2006/relationships/slide" Target="slide2.xml"/><Relationship Id="rId4" Type="http://schemas.openxmlformats.org/officeDocument/2006/relationships/slide" Target="slide64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notesSlide" Target="../notesSlides/notesSlide6.xml"/><Relationship Id="rId7" Type="http://schemas.openxmlformats.org/officeDocument/2006/relationships/slide" Target="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slide" Target="slide64.xml"/><Relationship Id="rId5" Type="http://schemas.openxmlformats.org/officeDocument/2006/relationships/slide" Target="slide3.xml"/><Relationship Id="rId4" Type="http://schemas.openxmlformats.org/officeDocument/2006/relationships/slide" Target="slide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ijdelijke aanduiding voor afbeelding 5"/>
          <p:cNvPicPr>
            <a:picLocks noGrp="1" noChangeAspect="1"/>
          </p:cNvPicPr>
          <p:nvPr>
            <p:ph type="pic" idx="12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84" b="10684"/>
          <a:stretch>
            <a:fillRect/>
          </a:stretch>
        </p:blipFill>
        <p:spPr/>
      </p:pic>
      <p:sp>
        <p:nvSpPr>
          <p:cNvPr id="11" name="Rechthoek 10"/>
          <p:cNvSpPr/>
          <p:nvPr/>
        </p:nvSpPr>
        <p:spPr bwMode="auto">
          <a:xfrm>
            <a:off x="351839" y="3578784"/>
            <a:ext cx="8440322" cy="27634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vert="horz" wrap="none" lIns="68653" tIns="34327" rIns="68653" bIns="34327" numCol="1" rtlCol="0" anchor="ctr" anchorCtr="0" compatLnSpc="1">
            <a:prstTxWarp prst="textNoShape">
              <a:avLst/>
            </a:prstTxWarp>
          </a:bodyPr>
          <a:lstStyle/>
          <a:p>
            <a:pPr algn="ctr" defTabSz="686532"/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84667" y="3578783"/>
            <a:ext cx="7945180" cy="276341"/>
          </a:xfrm>
        </p:spPr>
        <p:txBody>
          <a:bodyPr anchor="ctr"/>
          <a:lstStyle/>
          <a:p>
            <a:r>
              <a:rPr lang="nl-NL" dirty="0" smtClean="0"/>
              <a:t>Het Oranje Kruis 28</a:t>
            </a:r>
            <a:r>
              <a:rPr lang="nl-NL" baseline="30000" dirty="0" smtClean="0"/>
              <a:t>e</a:t>
            </a:r>
            <a:r>
              <a:rPr lang="nl-NL" dirty="0" smtClean="0"/>
              <a:t> </a:t>
            </a:r>
            <a:r>
              <a:rPr lang="nl-NL" dirty="0" err="1" smtClean="0"/>
              <a:t>druk│Eerste</a:t>
            </a:r>
            <a:r>
              <a:rPr lang="nl-NL" dirty="0" smtClean="0"/>
              <a:t> hulp volgens de NREH 2021 │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4042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22" name="Rechthoek 21">
            <a:hlinkClick r:id="rId4" action="ppaction://hlinksldjump"/>
          </p:cNvPr>
          <p:cNvSpPr/>
          <p:nvPr/>
        </p:nvSpPr>
        <p:spPr>
          <a:xfrm>
            <a:off x="4670451" y="1545636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576" tIns="34327" rIns="68653" bIns="34327" rtlCol="0" anchor="ctr"/>
          <a:lstStyle/>
          <a:p>
            <a:pPr algn="ctr"/>
            <a:r>
              <a:rPr lang="nl-NL" sz="1400" b="0" dirty="0"/>
              <a:t>II </a:t>
            </a:r>
            <a:br>
              <a:rPr lang="nl-NL" sz="1400" b="0" dirty="0"/>
            </a:br>
            <a:r>
              <a:rPr lang="nl-NL" sz="1400" b="0" dirty="0" smtClean="0"/>
              <a:t>Voorkom (meer)</a:t>
            </a:r>
          </a:p>
          <a:p>
            <a:pPr algn="ctr"/>
            <a:r>
              <a:rPr lang="nl-NL" sz="1400" b="0" dirty="0" smtClean="0"/>
              <a:t>slachtoffers</a:t>
            </a:r>
            <a:endParaRPr lang="nl-NL" sz="1400" b="0" dirty="0"/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</p:grp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>
          <a:xfrm>
            <a:off x="3123942" y="4837352"/>
            <a:ext cx="2896117" cy="254794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>
          <a:xfrm>
            <a:off x="684667" y="4837352"/>
            <a:ext cx="1439709" cy="254794"/>
          </a:xfrm>
        </p:spPr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10</a:t>
            </a:fld>
            <a:endParaRPr lang="nl-NL" dirty="0"/>
          </a:p>
        </p:txBody>
      </p:sp>
      <p:sp>
        <p:nvSpPr>
          <p:cNvPr id="8" name="Rechthoek 7">
            <a:hlinkClick r:id="rId5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  <p:sp>
        <p:nvSpPr>
          <p:cNvPr id="19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nl-NL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247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II Voorkom (meer) slachtoffers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11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i="1" dirty="0" smtClean="0"/>
              <a:t>Gevaar voor de eerstehulpverlener</a:t>
            </a:r>
          </a:p>
          <a:p>
            <a:pPr lvl="3"/>
            <a:r>
              <a:rPr lang="nl-NL" dirty="0" smtClean="0"/>
              <a:t>bel 1-1-2</a:t>
            </a:r>
          </a:p>
          <a:p>
            <a:pPr lvl="3"/>
            <a:r>
              <a:rPr lang="nl-NL" dirty="0"/>
              <a:t>houd </a:t>
            </a:r>
            <a:r>
              <a:rPr lang="nl-NL" dirty="0" smtClean="0"/>
              <a:t>afstand</a:t>
            </a:r>
          </a:p>
          <a:p>
            <a:pPr lvl="3"/>
            <a:r>
              <a:rPr lang="nl-NL" dirty="0"/>
              <a:t>wacht op professionele </a:t>
            </a:r>
            <a:r>
              <a:rPr lang="nl-NL" dirty="0" smtClean="0"/>
              <a:t>hulpverleners</a:t>
            </a:r>
            <a:endParaRPr lang="nl-NL" dirty="0"/>
          </a:p>
          <a:p>
            <a:pPr lvl="2"/>
            <a:endParaRPr lang="nl-NL" dirty="0"/>
          </a:p>
          <a:p>
            <a:r>
              <a:rPr lang="nl-NL" i="1" dirty="0"/>
              <a:t>Geen gevaar voor de </a:t>
            </a:r>
            <a:r>
              <a:rPr lang="nl-NL" i="1" dirty="0" smtClean="0"/>
              <a:t>eerstehulpverlener</a:t>
            </a:r>
            <a:endParaRPr lang="nl-NL" i="1" dirty="0"/>
          </a:p>
          <a:p>
            <a:pPr lvl="3"/>
            <a:r>
              <a:rPr lang="nl-NL" dirty="0" smtClean="0"/>
              <a:t>verleen verantwoorde eerste hulp</a:t>
            </a:r>
            <a:endParaRPr lang="nl-NL" dirty="0"/>
          </a:p>
        </p:txBody>
      </p:sp>
      <p:sp>
        <p:nvSpPr>
          <p:cNvPr id="9" name="Rechthoek 8">
            <a:hlinkClick r:id="rId2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389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II Voorkom (meer) slachtoffers: let op gevaar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12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 smtClean="0"/>
              <a:t>Voorbeelden van handelingen in gevaarlijke situaties:</a:t>
            </a:r>
            <a:endParaRPr lang="nl-NL" dirty="0"/>
          </a:p>
          <a:p>
            <a:pPr lvl="3"/>
            <a:r>
              <a:rPr lang="nl-NL" dirty="0" smtClean="0"/>
              <a:t>uitschakelen </a:t>
            </a:r>
            <a:r>
              <a:rPr lang="nl-NL" dirty="0"/>
              <a:t>van elektriciteit </a:t>
            </a:r>
            <a:endParaRPr lang="nl-NL" dirty="0" smtClean="0"/>
          </a:p>
          <a:p>
            <a:pPr lvl="3"/>
            <a:r>
              <a:rPr lang="nl-NL" dirty="0" smtClean="0"/>
              <a:t>voorkomen </a:t>
            </a:r>
            <a:r>
              <a:rPr lang="nl-NL" dirty="0"/>
              <a:t>dat kinderen bij gevaarlijke </a:t>
            </a:r>
            <a:r>
              <a:rPr lang="nl-NL" dirty="0" smtClean="0"/>
              <a:t>stoffen kunnen </a:t>
            </a:r>
          </a:p>
          <a:p>
            <a:pPr lvl="3"/>
            <a:r>
              <a:rPr lang="nl-NL" dirty="0" smtClean="0"/>
              <a:t>aandoen </a:t>
            </a:r>
            <a:r>
              <a:rPr lang="nl-NL" dirty="0"/>
              <a:t>van een veiligheidsvest </a:t>
            </a:r>
            <a:endParaRPr lang="nl-NL" dirty="0" smtClean="0"/>
          </a:p>
          <a:p>
            <a:pPr lvl="3"/>
            <a:r>
              <a:rPr lang="nl-NL" dirty="0" smtClean="0"/>
              <a:t>omleiden </a:t>
            </a:r>
            <a:r>
              <a:rPr lang="nl-NL" dirty="0"/>
              <a:t>van verkeer </a:t>
            </a:r>
            <a:endParaRPr lang="nl-NL" dirty="0" smtClean="0"/>
          </a:p>
          <a:p>
            <a:pPr lvl="3"/>
            <a:r>
              <a:rPr lang="nl-NL" dirty="0" smtClean="0"/>
              <a:t>blussen </a:t>
            </a:r>
            <a:r>
              <a:rPr lang="nl-NL" dirty="0"/>
              <a:t>van een beginnende </a:t>
            </a:r>
            <a:r>
              <a:rPr lang="nl-NL" dirty="0" smtClean="0"/>
              <a:t>brand </a:t>
            </a:r>
          </a:p>
          <a:p>
            <a:pPr lvl="3"/>
            <a:r>
              <a:rPr lang="nl-NL" dirty="0" smtClean="0"/>
              <a:t>gebruik vluchtmasker bij gevaar voor rook</a:t>
            </a:r>
          </a:p>
          <a:p>
            <a:pPr lvl="3"/>
            <a:r>
              <a:rPr lang="nl-NL" dirty="0" smtClean="0"/>
              <a:t>melden </a:t>
            </a:r>
            <a:r>
              <a:rPr lang="nl-NL" dirty="0"/>
              <a:t>van verdachte situaties aan de politie</a:t>
            </a:r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9470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II Voorkom (meer) slachtoffers: </a:t>
            </a:r>
            <a:r>
              <a:rPr lang="nl-NL" dirty="0"/>
              <a:t>slachtoffer uit gevaar verplaatsen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13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 smtClean="0"/>
              <a:t>Ondersteunen bij hinkelen</a:t>
            </a:r>
            <a:endParaRPr lang="nl-NL" dirty="0"/>
          </a:p>
          <a:p>
            <a:pPr lvl="3"/>
            <a:r>
              <a:rPr lang="nl-NL" dirty="0"/>
              <a:t>n</a:t>
            </a:r>
            <a:r>
              <a:rPr lang="nl-NL" dirty="0" smtClean="0"/>
              <a:t>iet kunnen lopen of hinkelen: verplaats met de Rautekgreep</a:t>
            </a:r>
          </a:p>
          <a:p>
            <a:pPr lvl="3"/>
            <a:r>
              <a:rPr lang="nl-NL" dirty="0" smtClean="0"/>
              <a:t>verplaats anders op wat voor manier dan ook</a:t>
            </a:r>
            <a:endParaRPr lang="nl-NL" dirty="0"/>
          </a:p>
          <a:p>
            <a:pPr lvl="3"/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830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II Voorkom (meer) slachtoffers: </a:t>
            </a:r>
            <a:r>
              <a:rPr lang="nl-NL" dirty="0"/>
              <a:t>slachtoffer uit gevaar verplaatsen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14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lvl="2" indent="0">
              <a:buNone/>
            </a:pPr>
            <a:r>
              <a:rPr lang="nl-NL" b="1" dirty="0"/>
              <a:t>Rautekgreep vanaf de grond</a:t>
            </a:r>
          </a:p>
          <a:p>
            <a:pPr lvl="3"/>
            <a:r>
              <a:rPr lang="nl-NL" dirty="0" smtClean="0"/>
              <a:t>neem </a:t>
            </a:r>
            <a:r>
              <a:rPr lang="nl-NL" dirty="0"/>
              <a:t>plaats achter het </a:t>
            </a:r>
            <a:r>
              <a:rPr lang="nl-NL" dirty="0" smtClean="0"/>
              <a:t>slachtoffer</a:t>
            </a:r>
          </a:p>
          <a:p>
            <a:pPr lvl="3"/>
            <a:r>
              <a:rPr lang="nl-NL" dirty="0"/>
              <a:t>til met rechte </a:t>
            </a:r>
            <a:r>
              <a:rPr lang="nl-NL" dirty="0" smtClean="0"/>
              <a:t>rug</a:t>
            </a:r>
          </a:p>
          <a:p>
            <a:pPr lvl="3"/>
            <a:r>
              <a:rPr lang="nl-NL" dirty="0"/>
              <a:t>houd het slachtoffer zo dicht mogelijk tegen je </a:t>
            </a:r>
            <a:r>
              <a:rPr lang="nl-NL" dirty="0" smtClean="0"/>
              <a:t>aan</a:t>
            </a: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846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II Voorkom (meer) slachtoffers: </a:t>
            </a:r>
            <a:r>
              <a:rPr lang="nl-NL" dirty="0"/>
              <a:t>slachtoffer uit gevaar verplaatsen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15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lvl="2" indent="0">
              <a:buNone/>
            </a:pPr>
            <a:r>
              <a:rPr lang="nl-NL" b="1" dirty="0"/>
              <a:t>Rautekgreep vanaf de (auto)stoel</a:t>
            </a:r>
          </a:p>
          <a:p>
            <a:pPr lvl="3"/>
            <a:r>
              <a:rPr lang="nl-NL" dirty="0" smtClean="0"/>
              <a:t>haal </a:t>
            </a:r>
            <a:r>
              <a:rPr lang="nl-NL" dirty="0"/>
              <a:t>eerst de voeten onder de pedalen </a:t>
            </a:r>
            <a:r>
              <a:rPr lang="nl-NL" dirty="0" smtClean="0"/>
              <a:t>vandaan</a:t>
            </a:r>
          </a:p>
          <a:p>
            <a:pPr lvl="3"/>
            <a:r>
              <a:rPr lang="nl-NL" dirty="0" smtClean="0"/>
              <a:t>leg </a:t>
            </a:r>
            <a:r>
              <a:rPr lang="nl-NL" dirty="0"/>
              <a:t>eventueel een afhangende </a:t>
            </a:r>
            <a:r>
              <a:rPr lang="nl-NL" dirty="0" smtClean="0"/>
              <a:t>linkerarm </a:t>
            </a:r>
            <a:r>
              <a:rPr lang="nl-NL" dirty="0"/>
              <a:t>op de schoot van het </a:t>
            </a:r>
            <a:r>
              <a:rPr lang="nl-NL" dirty="0" smtClean="0"/>
              <a:t>slachtoffer</a:t>
            </a:r>
          </a:p>
          <a:p>
            <a:pPr lvl="3"/>
            <a:r>
              <a:rPr lang="nl-NL" dirty="0" smtClean="0"/>
              <a:t>maak </a:t>
            </a:r>
            <a:r>
              <a:rPr lang="nl-NL" dirty="0"/>
              <a:t>de gordel los door </a:t>
            </a:r>
            <a:r>
              <a:rPr lang="nl-NL" dirty="0" smtClean="0"/>
              <a:t>het slachtoffer </a:t>
            </a:r>
            <a:r>
              <a:rPr lang="nl-NL" dirty="0"/>
              <a:t>tegen de stoel te duwen of door </a:t>
            </a:r>
            <a:r>
              <a:rPr lang="nl-NL" dirty="0" smtClean="0"/>
              <a:t>de gordel </a:t>
            </a:r>
            <a:r>
              <a:rPr lang="nl-NL" dirty="0"/>
              <a:t>door te </a:t>
            </a:r>
            <a:r>
              <a:rPr lang="nl-NL" dirty="0" smtClean="0"/>
              <a:t>knippen of snijden</a:t>
            </a:r>
          </a:p>
          <a:p>
            <a:pPr lvl="3"/>
            <a:r>
              <a:rPr lang="nl-NL" dirty="0" smtClean="0"/>
              <a:t>pak </a:t>
            </a:r>
            <a:r>
              <a:rPr lang="nl-NL" dirty="0"/>
              <a:t>de verste </a:t>
            </a:r>
            <a:r>
              <a:rPr lang="nl-NL" dirty="0" smtClean="0"/>
              <a:t>arm vast</a:t>
            </a:r>
            <a:endParaRPr lang="nl-NL" dirty="0" smtClean="0"/>
          </a:p>
          <a:p>
            <a:pPr lvl="3"/>
            <a:r>
              <a:rPr lang="nl-NL" dirty="0" smtClean="0"/>
              <a:t>trek </a:t>
            </a:r>
            <a:r>
              <a:rPr lang="nl-NL" dirty="0"/>
              <a:t>het slachtoffer naar je toe en pak met je andere </a:t>
            </a:r>
            <a:r>
              <a:rPr lang="nl-NL" dirty="0" smtClean="0"/>
              <a:t>hand dezelfde arm vast</a:t>
            </a:r>
          </a:p>
          <a:p>
            <a:pPr lvl="3"/>
            <a:r>
              <a:rPr lang="nl-NL" dirty="0" smtClean="0"/>
              <a:t>til </a:t>
            </a:r>
            <a:r>
              <a:rPr lang="nl-NL" dirty="0"/>
              <a:t>wanneer beide hoofden buiten de cabine </a:t>
            </a:r>
            <a:r>
              <a:rPr lang="nl-NL" dirty="0" smtClean="0"/>
              <a:t>zijn</a:t>
            </a: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569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II Voorkom (meer) slachtoffers: </a:t>
            </a:r>
            <a:r>
              <a:rPr lang="nl-NL" dirty="0"/>
              <a:t>slachtoffer uit gevaar verplaatsen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16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Rautekgreep vanaf bed of bank</a:t>
            </a:r>
          </a:p>
          <a:p>
            <a:pPr lvl="3"/>
            <a:r>
              <a:rPr lang="nl-NL" dirty="0" smtClean="0"/>
              <a:t>niet </a:t>
            </a:r>
            <a:r>
              <a:rPr lang="nl-NL" dirty="0"/>
              <a:t>alleen nodig bij gevaar, maar ook om beter te kunnen reanimeren (harde </a:t>
            </a:r>
            <a:r>
              <a:rPr lang="nl-NL" dirty="0" smtClean="0"/>
              <a:t>ondergrond)</a:t>
            </a:r>
          </a:p>
          <a:p>
            <a:pPr lvl="3"/>
            <a:r>
              <a:rPr lang="nl-NL" dirty="0" smtClean="0"/>
              <a:t>trek </a:t>
            </a:r>
            <a:r>
              <a:rPr lang="nl-NL" dirty="0"/>
              <a:t>het slachtoffer iets naar je toe, gebruik eventueel het </a:t>
            </a:r>
            <a:r>
              <a:rPr lang="nl-NL" dirty="0" smtClean="0"/>
              <a:t>laken</a:t>
            </a: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384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II Voorkom (meer) slachtoffers: besmetting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17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1"/>
            <a:r>
              <a:rPr lang="nl-NL" dirty="0" smtClean="0"/>
              <a:t>Risico </a:t>
            </a:r>
            <a:r>
              <a:rPr lang="nl-NL" dirty="0" smtClean="0"/>
              <a:t>(wederzijdse) </a:t>
            </a:r>
            <a:r>
              <a:rPr lang="nl-NL" dirty="0"/>
              <a:t>besmetting</a:t>
            </a:r>
            <a:r>
              <a:rPr lang="nl-NL" dirty="0" smtClean="0"/>
              <a:t>?</a:t>
            </a:r>
          </a:p>
          <a:p>
            <a:pPr lvl="1"/>
            <a:endParaRPr lang="nl-NL" dirty="0" smtClean="0"/>
          </a:p>
          <a:p>
            <a:pPr lvl="3"/>
            <a:r>
              <a:rPr lang="nl-NL" dirty="0" smtClean="0"/>
              <a:t>draag, </a:t>
            </a:r>
            <a:r>
              <a:rPr lang="nl-NL" dirty="0"/>
              <a:t>indien aanwezig, handschoenen en </a:t>
            </a:r>
            <a:r>
              <a:rPr lang="nl-NL" dirty="0" smtClean="0"/>
              <a:t>eventueel een mondneusmasker</a:t>
            </a:r>
          </a:p>
          <a:p>
            <a:pPr lvl="3"/>
            <a:r>
              <a:rPr lang="nl-NL" dirty="0" smtClean="0"/>
              <a:t>beademingshulpmiddelen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(geen effectieve beademing → hulpmiddel weg</a:t>
            </a:r>
            <a:r>
              <a:rPr lang="nl-NL" dirty="0" smtClean="0"/>
              <a:t>)</a:t>
            </a:r>
          </a:p>
          <a:p>
            <a:pPr lvl="3"/>
            <a:endParaRPr lang="nl-NL" dirty="0"/>
          </a:p>
          <a:p>
            <a:r>
              <a:rPr lang="nl-NL" b="0" dirty="0" smtClean="0"/>
              <a:t>Zo mogelijk </a:t>
            </a:r>
            <a:r>
              <a:rPr lang="nl-NL" b="0" dirty="0"/>
              <a:t>h</a:t>
            </a:r>
            <a:r>
              <a:rPr lang="nl-NL" b="0" dirty="0" smtClean="0"/>
              <a:t>anden </a:t>
            </a:r>
            <a:r>
              <a:rPr lang="nl-NL" b="0" dirty="0"/>
              <a:t>wassen of desinfecteren met </a:t>
            </a:r>
            <a:r>
              <a:rPr lang="nl-NL" b="0" dirty="0" smtClean="0"/>
              <a:t>ontsmettingsmiddel vóór </a:t>
            </a:r>
            <a:r>
              <a:rPr lang="nl-NL" b="0" dirty="0"/>
              <a:t>en </a:t>
            </a:r>
            <a:r>
              <a:rPr lang="nl-NL" b="0" dirty="0" smtClean="0"/>
              <a:t>in ieder </a:t>
            </a:r>
            <a:r>
              <a:rPr lang="nl-NL" b="0" dirty="0" smtClean="0"/>
              <a:t>geval na </a:t>
            </a:r>
            <a:r>
              <a:rPr lang="nl-NL" b="0" dirty="0"/>
              <a:t>de </a:t>
            </a:r>
            <a:r>
              <a:rPr lang="nl-NL" b="0" dirty="0" smtClean="0"/>
              <a:t>hulpverlening. (desinfecteren kan als ze dat goedvinden </a:t>
            </a:r>
            <a:r>
              <a:rPr lang="nl-NL" b="0" dirty="0"/>
              <a:t>bij de ambulance) </a:t>
            </a:r>
            <a:endParaRPr lang="nl-NL" b="0" dirty="0" smtClean="0"/>
          </a:p>
          <a:p>
            <a:r>
              <a:rPr lang="nl-NL" b="0" dirty="0" smtClean="0"/>
              <a:t>Reinig eventueel je kleding.</a:t>
            </a:r>
            <a:endParaRPr lang="nl-NL" b="0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09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14" name="Rechthoek 13">
            <a:hlinkClick r:id="rId4" action="ppaction://hlinksldjump"/>
          </p:cNvPr>
          <p:cNvSpPr/>
          <p:nvPr/>
        </p:nvSpPr>
        <p:spPr>
          <a:xfrm>
            <a:off x="1094352" y="3035892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/>
              <a:t>III </a:t>
            </a:r>
            <a:br>
              <a:rPr lang="nl-NL" sz="1400" b="0" dirty="0"/>
            </a:br>
            <a:r>
              <a:rPr lang="nl-NL" sz="1400" b="0" dirty="0" smtClean="0"/>
              <a:t>Levensbedreigende</a:t>
            </a:r>
          </a:p>
          <a:p>
            <a:pPr algn="ctr"/>
            <a:r>
              <a:rPr lang="nl-NL" sz="1400" b="0" dirty="0"/>
              <a:t>l</a:t>
            </a:r>
            <a:r>
              <a:rPr lang="nl-NL" sz="1400" b="0" dirty="0" smtClean="0"/>
              <a:t>etsels en ziekten</a:t>
            </a:r>
            <a:endParaRPr lang="nl-NL" sz="1400" b="0" dirty="0"/>
          </a:p>
        </p:txBody>
      </p:sp>
      <p:sp>
        <p:nvSpPr>
          <p:cNvPr id="20" name="Rechthoek 19">
            <a:hlinkClick r:id="rId5" action="ppaction://hlinksldjump"/>
          </p:cNvPr>
          <p:cNvSpPr/>
          <p:nvPr/>
        </p:nvSpPr>
        <p:spPr>
          <a:xfrm>
            <a:off x="1094352" y="1545636"/>
            <a:ext cx="3365429" cy="12941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/>
              <a:t>I </a:t>
            </a:r>
            <a:br>
              <a:rPr lang="nl-NL" sz="1400" b="0" dirty="0"/>
            </a:br>
            <a:r>
              <a:rPr lang="nl-NL" sz="1400" b="0" dirty="0" smtClean="0"/>
              <a:t>Algemeen</a:t>
            </a:r>
            <a:endParaRPr lang="nl-NL" sz="1400" b="0" dirty="0"/>
          </a:p>
        </p:txBody>
      </p:sp>
      <p:sp>
        <p:nvSpPr>
          <p:cNvPr id="21" name="Rechthoek 20">
            <a:hlinkClick r:id="rId6" action="ppaction://hlinksldjump"/>
          </p:cNvPr>
          <p:cNvSpPr/>
          <p:nvPr/>
        </p:nvSpPr>
        <p:spPr>
          <a:xfrm>
            <a:off x="4670451" y="3035892"/>
            <a:ext cx="3365429" cy="129415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576" tIns="34327" rIns="68653" bIns="34327" rtlCol="0" anchor="ctr"/>
          <a:lstStyle/>
          <a:p>
            <a:pPr algn="ctr"/>
            <a:r>
              <a:rPr lang="nl-NL" sz="1400" b="0" dirty="0"/>
              <a:t>IV </a:t>
            </a:r>
            <a:br>
              <a:rPr lang="nl-NL" sz="1400" b="0" dirty="0"/>
            </a:br>
            <a:r>
              <a:rPr lang="nl-NL" sz="1400" b="0" dirty="0" smtClean="0"/>
              <a:t>Overige letsels en ziekten</a:t>
            </a:r>
            <a:endParaRPr lang="nl-NL" sz="1400" b="0" dirty="0"/>
          </a:p>
        </p:txBody>
      </p:sp>
      <p:sp>
        <p:nvSpPr>
          <p:cNvPr id="22" name="Rechthoek 21">
            <a:hlinkClick r:id="rId7" action="ppaction://hlinksldjump"/>
          </p:cNvPr>
          <p:cNvSpPr/>
          <p:nvPr/>
        </p:nvSpPr>
        <p:spPr>
          <a:xfrm>
            <a:off x="4670451" y="1545636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576" tIns="34327" rIns="68653" bIns="34327" rtlCol="0" anchor="ctr"/>
          <a:lstStyle/>
          <a:p>
            <a:pPr algn="ctr"/>
            <a:r>
              <a:rPr lang="nl-NL" sz="1400" b="0" dirty="0"/>
              <a:t>II </a:t>
            </a:r>
            <a:br>
              <a:rPr lang="nl-NL" sz="1400" b="0" dirty="0"/>
            </a:br>
            <a:r>
              <a:rPr lang="nl-NL" sz="1400" b="0" dirty="0" smtClean="0"/>
              <a:t>Voorkom (meer) </a:t>
            </a:r>
          </a:p>
          <a:p>
            <a:pPr algn="ctr"/>
            <a:r>
              <a:rPr lang="nl-NL" sz="1400" b="0" dirty="0" smtClean="0"/>
              <a:t>slachtoffers</a:t>
            </a:r>
            <a:endParaRPr lang="nl-NL" sz="1400" b="0" dirty="0"/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</p:grp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>
          <a:xfrm>
            <a:off x="3123942" y="4837352"/>
            <a:ext cx="2896117" cy="254794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>
          <a:xfrm>
            <a:off x="684667" y="4837352"/>
            <a:ext cx="1439709" cy="254794"/>
          </a:xfrm>
        </p:spPr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18</a:t>
            </a:fld>
            <a:endParaRPr lang="nl-NL" dirty="0"/>
          </a:p>
        </p:txBody>
      </p:sp>
      <p:sp>
        <p:nvSpPr>
          <p:cNvPr id="8" name="Rechthoek 7">
            <a:hlinkClick r:id="rId8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  <p:sp>
        <p:nvSpPr>
          <p:cNvPr id="19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nl-NL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603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14" name="Rechthoek 13">
            <a:hlinkClick r:id="rId4" action="ppaction://hlinksldjump"/>
          </p:cNvPr>
          <p:cNvSpPr/>
          <p:nvPr/>
        </p:nvSpPr>
        <p:spPr>
          <a:xfrm>
            <a:off x="1094352" y="3035892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/>
              <a:t>III </a:t>
            </a:r>
            <a:br>
              <a:rPr lang="nl-NL" sz="1400" b="0" dirty="0"/>
            </a:br>
            <a:r>
              <a:rPr lang="nl-NL" sz="1400" b="0" dirty="0" smtClean="0"/>
              <a:t>Levensbedreigende</a:t>
            </a:r>
          </a:p>
          <a:p>
            <a:pPr algn="ctr"/>
            <a:r>
              <a:rPr lang="nl-NL" sz="1400" b="0" dirty="0" smtClean="0"/>
              <a:t>letsels en </a:t>
            </a:r>
            <a:r>
              <a:rPr lang="nl-NL" sz="1400" b="0" dirty="0" smtClean="0"/>
              <a:t>ziekten</a:t>
            </a:r>
            <a:endParaRPr lang="nl-NL" sz="1400" b="0" u="sng" dirty="0" smtClean="0"/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</p:grp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>
          <a:xfrm>
            <a:off x="3123942" y="4837352"/>
            <a:ext cx="2896117" cy="254794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>
          <a:xfrm>
            <a:off x="684667" y="4837352"/>
            <a:ext cx="1439709" cy="254794"/>
          </a:xfrm>
        </p:spPr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19</a:t>
            </a:fld>
            <a:endParaRPr lang="nl-NL" dirty="0"/>
          </a:p>
        </p:txBody>
      </p:sp>
      <p:sp>
        <p:nvSpPr>
          <p:cNvPr id="8" name="Rechthoek 7">
            <a:hlinkClick r:id="rId5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  <p:sp>
        <p:nvSpPr>
          <p:cNvPr id="19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nl-NL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350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14" name="Rechthoek 13">
            <a:hlinkClick r:id="rId4" action="ppaction://hlinksldjump"/>
          </p:cNvPr>
          <p:cNvSpPr/>
          <p:nvPr/>
        </p:nvSpPr>
        <p:spPr>
          <a:xfrm>
            <a:off x="1094352" y="3035892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/>
              <a:t>III </a:t>
            </a:r>
            <a:br>
              <a:rPr lang="nl-NL" sz="1400" b="0" dirty="0"/>
            </a:br>
            <a:r>
              <a:rPr lang="nl-NL" sz="1400" b="0" dirty="0" smtClean="0"/>
              <a:t>Levensbedreigende</a:t>
            </a:r>
          </a:p>
          <a:p>
            <a:pPr algn="ctr"/>
            <a:r>
              <a:rPr lang="nl-NL" sz="1400" b="0" dirty="0"/>
              <a:t>l</a:t>
            </a:r>
            <a:r>
              <a:rPr lang="nl-NL" sz="1400" b="0" dirty="0" smtClean="0"/>
              <a:t>etsels en ziekten</a:t>
            </a:r>
            <a:endParaRPr lang="nl-NL" sz="1400" b="0" dirty="0"/>
          </a:p>
        </p:txBody>
      </p:sp>
      <p:sp>
        <p:nvSpPr>
          <p:cNvPr id="20" name="Rechthoek 19">
            <a:hlinkClick r:id="rId5" action="ppaction://hlinksldjump"/>
          </p:cNvPr>
          <p:cNvSpPr/>
          <p:nvPr/>
        </p:nvSpPr>
        <p:spPr>
          <a:xfrm>
            <a:off x="1094352" y="1545636"/>
            <a:ext cx="3365429" cy="12941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/>
              <a:t>I </a:t>
            </a:r>
            <a:br>
              <a:rPr lang="nl-NL" sz="1400" b="0" dirty="0"/>
            </a:br>
            <a:r>
              <a:rPr lang="nl-NL" sz="1400" b="0" dirty="0" smtClean="0"/>
              <a:t>Algemeen</a:t>
            </a:r>
            <a:endParaRPr lang="nl-NL" sz="1400" b="0" dirty="0"/>
          </a:p>
        </p:txBody>
      </p:sp>
      <p:sp>
        <p:nvSpPr>
          <p:cNvPr id="21" name="Rechthoek 20">
            <a:hlinkClick r:id="rId6" action="ppaction://hlinksldjump"/>
          </p:cNvPr>
          <p:cNvSpPr/>
          <p:nvPr/>
        </p:nvSpPr>
        <p:spPr>
          <a:xfrm>
            <a:off x="4670451" y="3035892"/>
            <a:ext cx="3365429" cy="129415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576" tIns="34327" rIns="68653" bIns="34327" rtlCol="0" anchor="ctr"/>
          <a:lstStyle/>
          <a:p>
            <a:pPr algn="ctr"/>
            <a:r>
              <a:rPr lang="nl-NL" sz="1400" b="0" dirty="0"/>
              <a:t>IV </a:t>
            </a:r>
            <a:br>
              <a:rPr lang="nl-NL" sz="1400" b="0" dirty="0"/>
            </a:br>
            <a:r>
              <a:rPr lang="nl-NL" sz="1400" b="0" dirty="0" smtClean="0"/>
              <a:t>Overige letsels en ziekten</a:t>
            </a:r>
            <a:endParaRPr lang="nl-NL" sz="1400" b="0" dirty="0"/>
          </a:p>
        </p:txBody>
      </p:sp>
      <p:sp>
        <p:nvSpPr>
          <p:cNvPr id="22" name="Rechthoek 21">
            <a:hlinkClick r:id="rId7" action="ppaction://hlinksldjump"/>
          </p:cNvPr>
          <p:cNvSpPr/>
          <p:nvPr/>
        </p:nvSpPr>
        <p:spPr>
          <a:xfrm>
            <a:off x="4670451" y="1545636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576" tIns="34327" rIns="68653" bIns="34327" rtlCol="0" anchor="ctr"/>
          <a:lstStyle/>
          <a:p>
            <a:pPr algn="ctr"/>
            <a:r>
              <a:rPr lang="nl-NL" sz="1400" b="0" dirty="0"/>
              <a:t>II </a:t>
            </a:r>
            <a:br>
              <a:rPr lang="nl-NL" sz="1400" b="0" dirty="0"/>
            </a:br>
            <a:r>
              <a:rPr lang="nl-NL" sz="1400" b="0" dirty="0" smtClean="0"/>
              <a:t>Voorkom (meer) </a:t>
            </a:r>
          </a:p>
          <a:p>
            <a:pPr algn="ctr"/>
            <a:r>
              <a:rPr lang="nl-NL" sz="1400" b="0" dirty="0" smtClean="0"/>
              <a:t>slachtoffers</a:t>
            </a:r>
            <a:endParaRPr lang="nl-NL" sz="1400" b="0" dirty="0"/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</p:grp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>
          <a:xfrm>
            <a:off x="3123942" y="4837352"/>
            <a:ext cx="2896117" cy="254794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>
          <a:xfrm>
            <a:off x="684667" y="4837352"/>
            <a:ext cx="1439709" cy="254794"/>
          </a:xfrm>
        </p:spPr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2</a:t>
            </a:fld>
            <a:endParaRPr lang="nl-NL" dirty="0"/>
          </a:p>
        </p:txBody>
      </p:sp>
      <p:sp>
        <p:nvSpPr>
          <p:cNvPr id="8" name="Rechthoek 7">
            <a:hlinkClick r:id="rId8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  <p:sp>
        <p:nvSpPr>
          <p:cNvPr id="19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nl-NL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621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opbouw van dit deel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20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Uitvoeren korte levensreddende handelingen</a:t>
            </a:r>
          </a:p>
          <a:p>
            <a:r>
              <a:rPr lang="nl-NL" dirty="0"/>
              <a:t>Beoordelen bewustzijn</a:t>
            </a:r>
          </a:p>
          <a:p>
            <a:r>
              <a:rPr lang="nl-NL" dirty="0"/>
              <a:t>Beoordelen ademhaling</a:t>
            </a:r>
          </a:p>
          <a:p>
            <a:r>
              <a:rPr lang="nl-NL" dirty="0"/>
              <a:t>Handelingen bij bewusteloosheid zonder of met normale ademhaling</a:t>
            </a:r>
          </a:p>
          <a:p>
            <a:r>
              <a:rPr lang="nl-NL" dirty="0"/>
              <a:t>Handelingen bij een ernstig ongeval</a:t>
            </a:r>
          </a:p>
          <a:p>
            <a:r>
              <a:rPr lang="nl-NL" dirty="0"/>
              <a:t>Handelingen bij levensbedreigende letsels en ziekten &gt; (nog) niet bewusteloos</a:t>
            </a:r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0608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14" name="Rechthoek 13">
            <a:hlinkClick r:id="rId4" action="ppaction://hlinksldjump"/>
          </p:cNvPr>
          <p:cNvSpPr/>
          <p:nvPr/>
        </p:nvSpPr>
        <p:spPr>
          <a:xfrm>
            <a:off x="1094352" y="3035892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/>
              <a:t>III </a:t>
            </a:r>
            <a:br>
              <a:rPr lang="nl-NL" sz="1400" b="0" dirty="0"/>
            </a:br>
            <a:r>
              <a:rPr lang="nl-NL" sz="1400" b="0" dirty="0" smtClean="0"/>
              <a:t>Levensbedreigende</a:t>
            </a:r>
          </a:p>
          <a:p>
            <a:pPr algn="ctr"/>
            <a:r>
              <a:rPr lang="nl-NL" sz="1400" b="0" dirty="0" smtClean="0"/>
              <a:t>letsels en ziekten</a:t>
            </a:r>
            <a:r>
              <a:rPr lang="nl-NL" sz="1400" b="0" dirty="0"/>
              <a:t/>
            </a:r>
            <a:br>
              <a:rPr lang="nl-NL" sz="1400" b="0" dirty="0"/>
            </a:br>
            <a:r>
              <a:rPr lang="nl-NL" sz="1400" b="0" u="sng" dirty="0" smtClean="0"/>
              <a:t>korte levensreddende handelingen</a:t>
            </a:r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</p:grp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>
          <a:xfrm>
            <a:off x="3123942" y="4837352"/>
            <a:ext cx="2896117" cy="254794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>
          <a:xfrm>
            <a:off x="684667" y="4837352"/>
            <a:ext cx="1439709" cy="254794"/>
          </a:xfrm>
        </p:spPr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21</a:t>
            </a:fld>
            <a:endParaRPr lang="nl-NL" dirty="0"/>
          </a:p>
        </p:txBody>
      </p:sp>
      <p:sp>
        <p:nvSpPr>
          <p:cNvPr id="8" name="Rechthoek 7">
            <a:hlinkClick r:id="rId5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  <p:sp>
        <p:nvSpPr>
          <p:cNvPr id="19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nl-NL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409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korte levensreddende handelingen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22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Slachtoffer in </a:t>
            </a:r>
            <a:r>
              <a:rPr lang="nl-NL" dirty="0" smtClean="0"/>
              <a:t>rugligging </a:t>
            </a:r>
            <a:r>
              <a:rPr lang="nl-NL" dirty="0"/>
              <a:t>snel op de zij draaien bij:</a:t>
            </a:r>
          </a:p>
          <a:p>
            <a:pPr lvl="3"/>
            <a:r>
              <a:rPr lang="nl-NL" dirty="0"/>
              <a:t>braken</a:t>
            </a:r>
          </a:p>
          <a:p>
            <a:pPr lvl="3"/>
            <a:r>
              <a:rPr lang="nl-NL" dirty="0"/>
              <a:t>bloed in de </a:t>
            </a:r>
            <a:r>
              <a:rPr lang="nl-NL" dirty="0" smtClean="0"/>
              <a:t>mond/keel met hoorbare </a:t>
            </a:r>
            <a:r>
              <a:rPr lang="nl-NL" dirty="0" smtClean="0"/>
              <a:t>ademhaling</a:t>
            </a:r>
            <a:endParaRPr lang="nl-NL" dirty="0" smtClean="0"/>
          </a:p>
          <a:p>
            <a:pPr marL="135876" lvl="3" indent="0"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982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korte levensreddende handelingen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23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 smtClean="0"/>
              <a:t>Gebruik een tourniquet en/of hemostatisch gaas bij levensbedreigend (catastrofaal) bloedverlies.</a:t>
            </a:r>
            <a:endParaRPr lang="nl-NL" dirty="0"/>
          </a:p>
          <a:p>
            <a:pPr lvl="3"/>
            <a:r>
              <a:rPr lang="nl-NL" dirty="0" smtClean="0"/>
              <a:t>Niet (direct) aanwezig? Geef druk op een hevig bloedende wond.</a:t>
            </a:r>
          </a:p>
          <a:p>
            <a:pPr lvl="3"/>
            <a:r>
              <a:rPr lang="nl-NL" dirty="0" smtClean="0"/>
              <a:t>Bescherm tegen afkoeling.</a:t>
            </a: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2515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14" name="Rechthoek 13">
            <a:hlinkClick r:id="rId4" action="ppaction://hlinksldjump"/>
          </p:cNvPr>
          <p:cNvSpPr/>
          <p:nvPr/>
        </p:nvSpPr>
        <p:spPr>
          <a:xfrm>
            <a:off x="1094352" y="3035892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/>
              <a:t>III </a:t>
            </a:r>
            <a:br>
              <a:rPr lang="nl-NL" sz="1400" b="0" dirty="0"/>
            </a:br>
            <a:r>
              <a:rPr lang="nl-NL" sz="1400" b="0" dirty="0" smtClean="0"/>
              <a:t>Levensbedreigende</a:t>
            </a:r>
          </a:p>
          <a:p>
            <a:pPr algn="ctr"/>
            <a:r>
              <a:rPr lang="nl-NL" sz="1400" b="0" dirty="0" smtClean="0"/>
              <a:t>letsels en ziekten</a:t>
            </a:r>
            <a:r>
              <a:rPr lang="nl-NL" sz="1400" b="0" dirty="0"/>
              <a:t/>
            </a:r>
            <a:br>
              <a:rPr lang="nl-NL" sz="1400" b="0" dirty="0"/>
            </a:br>
            <a:r>
              <a:rPr lang="nl-NL" sz="1400" b="0" u="sng" dirty="0" smtClean="0"/>
              <a:t>bewustzijn en ademhaling</a:t>
            </a:r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</p:grp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>
          <a:xfrm>
            <a:off x="3123942" y="4837352"/>
            <a:ext cx="2896117" cy="254794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>
          <a:xfrm>
            <a:off x="684667" y="4837352"/>
            <a:ext cx="1439709" cy="254794"/>
          </a:xfrm>
        </p:spPr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24</a:t>
            </a:fld>
            <a:endParaRPr lang="nl-NL" dirty="0"/>
          </a:p>
        </p:txBody>
      </p:sp>
      <p:sp>
        <p:nvSpPr>
          <p:cNvPr id="8" name="Rechthoek 7">
            <a:hlinkClick r:id="rId5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  <p:sp>
        <p:nvSpPr>
          <p:cNvPr id="19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nl-NL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7906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beoordelen bewustzijn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25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lvl="2" indent="0">
              <a:buNone/>
            </a:pPr>
            <a:r>
              <a:rPr lang="nl-NL" dirty="0"/>
              <a:t>Schudden schouders en aanspreken bij een </a:t>
            </a:r>
            <a:r>
              <a:rPr lang="nl-NL" dirty="0" smtClean="0"/>
              <a:t>niet (duidelijk) </a:t>
            </a:r>
            <a:r>
              <a:rPr lang="nl-NL" dirty="0"/>
              <a:t>reagerend slachtoffer.</a:t>
            </a:r>
          </a:p>
          <a:p>
            <a:pPr marL="0" lvl="2" indent="0">
              <a:buNone/>
            </a:pPr>
            <a:r>
              <a:rPr lang="nl-NL" b="1" i="1" dirty="0"/>
              <a:t>Bewusteloos</a:t>
            </a:r>
          </a:p>
          <a:p>
            <a:pPr lvl="2"/>
            <a:r>
              <a:rPr lang="nl-NL" dirty="0"/>
              <a:t>geen reactie</a:t>
            </a:r>
          </a:p>
          <a:p>
            <a:pPr lvl="2"/>
            <a:r>
              <a:rPr lang="nl-NL" dirty="0" smtClean="0"/>
              <a:t>laat omstanders 1-1-2 bellen en de </a:t>
            </a:r>
            <a:r>
              <a:rPr lang="nl-NL" dirty="0"/>
              <a:t>AED </a:t>
            </a:r>
            <a:r>
              <a:rPr lang="nl-NL" dirty="0" smtClean="0"/>
              <a:t>halen; bel zelf 1-1-2 als je alleen bent</a:t>
            </a:r>
            <a:endParaRPr lang="nl-NL" dirty="0"/>
          </a:p>
          <a:p>
            <a:r>
              <a:rPr lang="nl-NL" i="1" dirty="0" smtClean="0"/>
              <a:t>Niet-alert</a:t>
            </a:r>
            <a:endParaRPr lang="nl-NL" i="1" dirty="0"/>
          </a:p>
          <a:p>
            <a:pPr lvl="2"/>
            <a:r>
              <a:rPr lang="nl-NL" dirty="0"/>
              <a:t>suf, onverwacht gedrag, niet goed reageren op de omgeving</a:t>
            </a:r>
          </a:p>
          <a:p>
            <a:r>
              <a:rPr lang="nl-NL" i="1" dirty="0"/>
              <a:t>Alert</a:t>
            </a:r>
          </a:p>
          <a:p>
            <a:pPr lvl="2"/>
            <a:r>
              <a:rPr lang="nl-NL" dirty="0"/>
              <a:t>reageert goed op de omgeving</a:t>
            </a:r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01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beoordelen </a:t>
            </a:r>
            <a:r>
              <a:rPr lang="nl-NL" dirty="0" smtClean="0"/>
              <a:t>ademhaling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26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lvl="2">
              <a:buClrTx/>
              <a:buNone/>
            </a:pPr>
            <a:r>
              <a:rPr lang="nl-NL" dirty="0"/>
              <a:t>Zo nodig een bewusteloos slachtoffer op de rug draaien.</a:t>
            </a:r>
          </a:p>
          <a:p>
            <a:pPr indent="-135876"/>
            <a:r>
              <a:rPr lang="nl-NL" dirty="0"/>
              <a:t>Slachtoffer is bewusteloos</a:t>
            </a:r>
          </a:p>
          <a:p>
            <a:pPr lvl="3"/>
            <a:r>
              <a:rPr lang="nl-NL" dirty="0"/>
              <a:t>beoordeel de ademhaling met de kinlift </a:t>
            </a:r>
          </a:p>
          <a:p>
            <a:pPr lvl="3"/>
            <a:r>
              <a:rPr lang="nl-NL" dirty="0"/>
              <a:t>kijk, luister en voel </a:t>
            </a:r>
            <a:r>
              <a:rPr lang="nl-NL" u="sng" dirty="0"/>
              <a:t>g</a:t>
            </a:r>
            <a:r>
              <a:rPr lang="nl-NL" dirty="0"/>
              <a:t>edurende 10 seconden</a:t>
            </a:r>
          </a:p>
          <a:p>
            <a:pPr indent="-135876"/>
            <a:r>
              <a:rPr lang="nl-NL" dirty="0"/>
              <a:t> Slachtoffer is alert of </a:t>
            </a:r>
            <a:r>
              <a:rPr lang="nl-NL" dirty="0" smtClean="0"/>
              <a:t>niet-alert</a:t>
            </a:r>
            <a:endParaRPr lang="nl-NL" dirty="0"/>
          </a:p>
          <a:p>
            <a:pPr lvl="3"/>
            <a:r>
              <a:rPr lang="nl-NL" dirty="0"/>
              <a:t>beoordeel de ademhaling door te kijken en te luisteren</a:t>
            </a:r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069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</a:t>
            </a:r>
            <a:r>
              <a:rPr lang="nl-NL" dirty="0" smtClean="0"/>
              <a:t>bewusteloosheid en ademhaling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27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nl-NL" dirty="0"/>
              <a:t>Bewusteloos en geen (normale) ademhaling</a:t>
            </a:r>
          </a:p>
          <a:p>
            <a:pPr lvl="3"/>
            <a:r>
              <a:rPr lang="nl-NL" dirty="0"/>
              <a:t>er zijn geen omstanders &gt; haal nu de AED indien direct beschikbaar</a:t>
            </a:r>
          </a:p>
          <a:p>
            <a:pPr lvl="3"/>
            <a:r>
              <a:rPr lang="nl-NL" dirty="0"/>
              <a:t>reanimeer</a:t>
            </a:r>
          </a:p>
          <a:p>
            <a:pPr indent="-135876"/>
            <a:r>
              <a:rPr lang="nl-NL" dirty="0"/>
              <a:t> Bewusteloos en normale ademhaling</a:t>
            </a:r>
          </a:p>
          <a:p>
            <a:pPr lvl="3"/>
            <a:r>
              <a:rPr lang="nl-NL" dirty="0"/>
              <a:t>leg </a:t>
            </a:r>
            <a:r>
              <a:rPr lang="nl-NL" dirty="0" smtClean="0"/>
              <a:t>op de </a:t>
            </a:r>
            <a:r>
              <a:rPr lang="nl-NL" dirty="0" smtClean="0"/>
              <a:t>zij, </a:t>
            </a:r>
            <a:r>
              <a:rPr lang="nl-NL" dirty="0" smtClean="0"/>
              <a:t>eventueel in </a:t>
            </a:r>
            <a:r>
              <a:rPr lang="nl-NL" dirty="0"/>
              <a:t>de stabiele zijligging</a:t>
            </a:r>
          </a:p>
          <a:p>
            <a:pPr lvl="3"/>
            <a:r>
              <a:rPr lang="nl-NL" dirty="0"/>
              <a:t>beoordeel </a:t>
            </a:r>
            <a:r>
              <a:rPr lang="nl-NL" dirty="0" smtClean="0"/>
              <a:t>continu de ademhaling, eventueel met de handen</a:t>
            </a:r>
            <a:endParaRPr lang="nl-NL" dirty="0"/>
          </a:p>
          <a:p>
            <a:pPr marL="135876" lvl="3" indent="0">
              <a:buNone/>
            </a:pPr>
            <a:endParaRPr lang="nl-NL" dirty="0"/>
          </a:p>
          <a:p>
            <a:pPr marL="135876" lvl="3" indent="0">
              <a:buNone/>
            </a:pPr>
            <a:r>
              <a:rPr lang="nl-NL" dirty="0"/>
              <a:t>1-1-2 wordt bij bewusteloosheid nog </a:t>
            </a:r>
            <a:r>
              <a:rPr lang="nl-NL" dirty="0" smtClean="0"/>
              <a:t>vóór </a:t>
            </a:r>
            <a:r>
              <a:rPr lang="nl-NL" dirty="0"/>
              <a:t>de beoordeling van de ademhaling gebeld. 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397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</a:t>
            </a:r>
            <a:r>
              <a:rPr lang="nl-NL" dirty="0" smtClean="0"/>
              <a:t>reanimatie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28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Bewusteloos en geen (normale) ademhaling</a:t>
            </a:r>
          </a:p>
          <a:p>
            <a:pPr lvl="3"/>
            <a:r>
              <a:rPr lang="nl-NL" dirty="0"/>
              <a:t>start met 30 borstcompressies</a:t>
            </a:r>
          </a:p>
          <a:p>
            <a:pPr lvl="3"/>
            <a:r>
              <a:rPr lang="nl-NL" dirty="0"/>
              <a:t>vervolg met 2 beademingen</a:t>
            </a:r>
          </a:p>
          <a:p>
            <a:pPr lvl="3"/>
            <a:r>
              <a:rPr lang="nl-NL" dirty="0"/>
              <a:t>wissel borstcompressies en beademing af</a:t>
            </a:r>
          </a:p>
          <a:p>
            <a:pPr lvl="3"/>
            <a:r>
              <a:rPr lang="nl-NL" dirty="0"/>
              <a:t>sluit de AED aan zodra aanwezig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6672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</a:t>
            </a:r>
            <a:r>
              <a:rPr lang="nl-NL" dirty="0" smtClean="0"/>
              <a:t>reanimatie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29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nl-NL" sz="1500" dirty="0"/>
              <a:t>Borstcompressies</a:t>
            </a:r>
            <a:endParaRPr lang="nl-NL" dirty="0"/>
          </a:p>
          <a:p>
            <a:pPr lvl="3"/>
            <a:r>
              <a:rPr lang="nl-NL" dirty="0"/>
              <a:t>plaats de handen op het midden van de borstkas</a:t>
            </a:r>
          </a:p>
          <a:p>
            <a:pPr lvl="3"/>
            <a:r>
              <a:rPr lang="nl-NL" dirty="0"/>
              <a:t>goede kwaliteit borstcompressies:</a:t>
            </a:r>
            <a:br>
              <a:rPr lang="nl-NL" dirty="0"/>
            </a:br>
            <a:r>
              <a:rPr lang="nl-NL" dirty="0"/>
              <a:t>&gt; zo min mogelijk onderbreking</a:t>
            </a:r>
            <a:br>
              <a:rPr lang="nl-NL" dirty="0"/>
            </a:br>
            <a:r>
              <a:rPr lang="nl-NL" dirty="0"/>
              <a:t>&gt; tempo 100 tot 120 keer per minuut</a:t>
            </a:r>
            <a:br>
              <a:rPr lang="nl-NL" dirty="0"/>
            </a:br>
            <a:r>
              <a:rPr lang="nl-NL" dirty="0"/>
              <a:t>&gt; 5 tot 6 </a:t>
            </a:r>
            <a:r>
              <a:rPr lang="nl-NL" dirty="0" smtClean="0"/>
              <a:t>cm </a:t>
            </a:r>
            <a:r>
              <a:rPr lang="nl-NL" dirty="0"/>
              <a:t>diep</a:t>
            </a:r>
            <a:br>
              <a:rPr lang="nl-NL" dirty="0"/>
            </a:br>
            <a:r>
              <a:rPr lang="nl-NL" dirty="0"/>
              <a:t>&gt; niet leunen, laat het borstbeen volledig terugveren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0977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20" name="Rechthoek 19">
            <a:hlinkClick r:id="rId4" action="ppaction://hlinksldjump"/>
          </p:cNvPr>
          <p:cNvSpPr/>
          <p:nvPr/>
        </p:nvSpPr>
        <p:spPr>
          <a:xfrm>
            <a:off x="1094352" y="1545636"/>
            <a:ext cx="3365429" cy="12941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 smtClean="0"/>
              <a:t>I</a:t>
            </a:r>
          </a:p>
          <a:p>
            <a:pPr algn="ctr"/>
            <a:r>
              <a:rPr lang="nl-NL" sz="1400" b="0" dirty="0" smtClean="0"/>
              <a:t>Algemeen</a:t>
            </a:r>
            <a:endParaRPr lang="nl-NL" sz="1400" b="0" dirty="0"/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</p:grp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>
          <a:xfrm>
            <a:off x="3123942" y="4837352"/>
            <a:ext cx="2896117" cy="254794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>
          <a:xfrm>
            <a:off x="684667" y="4837352"/>
            <a:ext cx="1439709" cy="254794"/>
          </a:xfrm>
        </p:spPr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3</a:t>
            </a:fld>
            <a:endParaRPr lang="nl-NL" dirty="0"/>
          </a:p>
        </p:txBody>
      </p:sp>
      <p:sp>
        <p:nvSpPr>
          <p:cNvPr id="8" name="Rechthoek 7">
            <a:hlinkClick r:id="rId5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  <p:sp>
        <p:nvSpPr>
          <p:cNvPr id="17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nl-NL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978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</a:t>
            </a:r>
            <a:r>
              <a:rPr lang="nl-NL" dirty="0" smtClean="0"/>
              <a:t>reanimatie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30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nl-NL" sz="1500" dirty="0"/>
              <a:t>Beademingen</a:t>
            </a:r>
            <a:endParaRPr lang="nl-NL" dirty="0"/>
          </a:p>
          <a:p>
            <a:pPr lvl="3"/>
            <a:r>
              <a:rPr lang="nl-NL" dirty="0"/>
              <a:t>blaas de borstkas net zichtbaar omhoog</a:t>
            </a:r>
          </a:p>
          <a:p>
            <a:pPr lvl="3"/>
            <a:r>
              <a:rPr lang="nl-NL" dirty="0"/>
              <a:t>onderbreek maximaal 10 seconden voor de </a:t>
            </a:r>
            <a:r>
              <a:rPr lang="nl-NL" dirty="0" smtClean="0"/>
              <a:t>beademingen </a:t>
            </a:r>
            <a:endParaRPr lang="nl-NL" dirty="0"/>
          </a:p>
          <a:p>
            <a:pPr lvl="3"/>
            <a:r>
              <a:rPr lang="nl-NL" dirty="0"/>
              <a:t>niet effectieve </a:t>
            </a:r>
            <a:r>
              <a:rPr lang="nl-NL" dirty="0" smtClean="0"/>
              <a:t>beademing: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&gt; controleer de kinlift</a:t>
            </a:r>
            <a:br>
              <a:rPr lang="nl-NL" dirty="0"/>
            </a:br>
            <a:r>
              <a:rPr lang="nl-NL" dirty="0"/>
              <a:t>&gt; verwijder beademingshulpmiddel </a:t>
            </a:r>
            <a:br>
              <a:rPr lang="nl-NL" dirty="0"/>
            </a:br>
            <a:r>
              <a:rPr lang="nl-NL" dirty="0"/>
              <a:t>&gt; verwijder zichtbare </a:t>
            </a:r>
            <a:r>
              <a:rPr lang="nl-NL" dirty="0" smtClean="0"/>
              <a:t>voorwerpen voorin de mond 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&gt; maak knellende kleding los aan hals en bovenlichaam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75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</a:t>
            </a:r>
            <a:r>
              <a:rPr lang="nl-NL" dirty="0" smtClean="0"/>
              <a:t>reanimatie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31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nl-NL" dirty="0"/>
              <a:t>AED</a:t>
            </a:r>
          </a:p>
          <a:p>
            <a:pPr lvl="3"/>
            <a:r>
              <a:rPr lang="nl-NL" dirty="0"/>
              <a:t>scheer en/of droog zo nodig de borstkas</a:t>
            </a:r>
          </a:p>
          <a:p>
            <a:pPr lvl="3"/>
            <a:r>
              <a:rPr lang="nl-NL" dirty="0"/>
              <a:t>plak </a:t>
            </a:r>
            <a:r>
              <a:rPr lang="nl-NL" dirty="0" smtClean="0"/>
              <a:t>de elektroden niet </a:t>
            </a:r>
            <a:r>
              <a:rPr lang="nl-NL" dirty="0"/>
              <a:t>op pleisters, sieraden of bobbels onder de huid</a:t>
            </a:r>
          </a:p>
          <a:p>
            <a:pPr lvl="3"/>
            <a:r>
              <a:rPr lang="nl-NL" dirty="0"/>
              <a:t>plak de elektroden volgens de afbeelding, plak voor/achter bij kleine mensen</a:t>
            </a:r>
          </a:p>
          <a:p>
            <a:pPr lvl="3"/>
            <a:r>
              <a:rPr lang="nl-NL" dirty="0"/>
              <a:t>houd afstand bij analyse en schok</a:t>
            </a:r>
          </a:p>
          <a:p>
            <a:pPr lvl="3"/>
            <a:r>
              <a:rPr lang="nl-NL" dirty="0"/>
              <a:t>hervat onmiddellijk na de schok de borstcompressies of als de AED dit aangeeft</a:t>
            </a:r>
          </a:p>
          <a:p>
            <a:pPr lvl="3"/>
            <a:r>
              <a:rPr lang="nl-NL" dirty="0"/>
              <a:t>eenmaal geplakte elektroden niet verwijderen</a:t>
            </a:r>
          </a:p>
          <a:p>
            <a:pPr marL="135876" lvl="3" indent="0">
              <a:buNone/>
            </a:pPr>
            <a:r>
              <a:rPr lang="nl-NL" b="1" dirty="0"/>
              <a:t>Volg de instructies van de AED.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4760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</a:t>
            </a:r>
            <a:r>
              <a:rPr lang="nl-NL" dirty="0" smtClean="0"/>
              <a:t>reanimatie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32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nl-NL" dirty="0"/>
              <a:t>Reanimatie met 2 hulpverleners</a:t>
            </a:r>
          </a:p>
          <a:p>
            <a:pPr lvl="3"/>
            <a:r>
              <a:rPr lang="nl-NL" dirty="0"/>
              <a:t>ga tijdens het plakken van de </a:t>
            </a:r>
            <a:r>
              <a:rPr lang="nl-NL" dirty="0" smtClean="0"/>
              <a:t>AED-elektroden </a:t>
            </a:r>
            <a:r>
              <a:rPr lang="nl-NL" dirty="0" smtClean="0"/>
              <a:t>zo mogelijk door </a:t>
            </a:r>
            <a:r>
              <a:rPr lang="nl-NL" dirty="0"/>
              <a:t>met reanimeren</a:t>
            </a:r>
          </a:p>
          <a:p>
            <a:pPr lvl="3"/>
            <a:r>
              <a:rPr lang="nl-NL" dirty="0"/>
              <a:t>reanimeer alleen</a:t>
            </a:r>
          </a:p>
          <a:p>
            <a:pPr lvl="3"/>
            <a:r>
              <a:rPr lang="nl-NL" dirty="0"/>
              <a:t>wissel elke 2 minuten</a:t>
            </a:r>
          </a:p>
          <a:p>
            <a:pPr indent="-135876"/>
            <a:r>
              <a:rPr lang="nl-NL" b="0" dirty="0"/>
              <a:t>De andere hulpverlener neemt na 2 minuten de reanimatie </a:t>
            </a:r>
            <a:r>
              <a:rPr lang="nl-NL" b="0" dirty="0" smtClean="0"/>
              <a:t>over en </a:t>
            </a:r>
            <a:r>
              <a:rPr lang="nl-NL" b="0" dirty="0"/>
              <a:t>start met borstcompressies.</a:t>
            </a:r>
          </a:p>
          <a:p>
            <a:pPr indent="-135876"/>
            <a:r>
              <a:rPr lang="nl-NL" dirty="0"/>
              <a:t>Bij gebruik AED → wissel tijdens de analyse.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192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</a:t>
            </a:r>
            <a:r>
              <a:rPr lang="nl-NL" dirty="0" smtClean="0"/>
              <a:t>reanimatie van kinderen en zuigelingen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33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nl-NL" dirty="0"/>
              <a:t>bij zuigelingen is het gezicht recht naar boven en niet achterover gekanteld bij de kinlift</a:t>
            </a:r>
          </a:p>
          <a:p>
            <a:pPr lvl="3"/>
            <a:r>
              <a:rPr lang="nl-NL" dirty="0"/>
              <a:t>start met 5 beademingen bij kinderen </a:t>
            </a:r>
            <a:r>
              <a:rPr lang="nl-NL" dirty="0" smtClean="0"/>
              <a:t>die nog niet de lichaamsgrootte van een volwassene benaderen en </a:t>
            </a:r>
            <a:r>
              <a:rPr lang="nl-NL" dirty="0"/>
              <a:t>bij drenkelingen</a:t>
            </a:r>
          </a:p>
          <a:p>
            <a:pPr lvl="3"/>
            <a:r>
              <a:rPr lang="nl-NL" dirty="0"/>
              <a:t>geef daarna 15 </a:t>
            </a:r>
            <a:r>
              <a:rPr lang="nl-NL" dirty="0" smtClean="0"/>
              <a:t>borstcompressies</a:t>
            </a:r>
          </a:p>
          <a:p>
            <a:pPr lvl="3"/>
            <a:r>
              <a:rPr lang="nl-NL" dirty="0" smtClean="0"/>
              <a:t>geef </a:t>
            </a:r>
            <a:r>
              <a:rPr lang="nl-NL" dirty="0" smtClean="0"/>
              <a:t>adolescente drenkelingen die al wel (bijna) de lichaamsgrootte van een volwassene benaderen </a:t>
            </a:r>
            <a:r>
              <a:rPr lang="nl-NL" dirty="0" smtClean="0"/>
              <a:t> </a:t>
            </a:r>
            <a:r>
              <a:rPr lang="nl-NL" dirty="0" smtClean="0"/>
              <a:t>30 borstcompressies</a:t>
            </a:r>
            <a:endParaRPr lang="nl-NL" dirty="0"/>
          </a:p>
          <a:p>
            <a:pPr lvl="3"/>
            <a:r>
              <a:rPr lang="nl-NL" dirty="0" smtClean="0"/>
              <a:t>wissel </a:t>
            </a:r>
            <a:r>
              <a:rPr lang="nl-NL" dirty="0"/>
              <a:t>af met 2 beademingen</a:t>
            </a:r>
          </a:p>
          <a:p>
            <a:pPr lvl="3"/>
            <a:r>
              <a:rPr lang="nl-NL" dirty="0"/>
              <a:t>duw bij zuigelingen met 2 </a:t>
            </a:r>
            <a:r>
              <a:rPr lang="nl-NL" dirty="0" smtClean="0"/>
              <a:t>duimen </a:t>
            </a:r>
            <a:r>
              <a:rPr lang="nl-NL" dirty="0"/>
              <a:t>op de </a:t>
            </a:r>
            <a:r>
              <a:rPr lang="nl-NL" dirty="0" smtClean="0"/>
              <a:t>borst (TDOT)</a:t>
            </a:r>
            <a:endParaRPr lang="nl-NL" dirty="0"/>
          </a:p>
          <a:p>
            <a:pPr lvl="3"/>
            <a:r>
              <a:rPr lang="nl-NL" dirty="0"/>
              <a:t>duw bij kleine kinderen met 1 hand</a:t>
            </a:r>
          </a:p>
          <a:p>
            <a:pPr lvl="3"/>
            <a:r>
              <a:rPr lang="nl-NL" dirty="0"/>
              <a:t>duw het borstbeen </a:t>
            </a:r>
            <a:r>
              <a:rPr lang="nl-NL" dirty="0" smtClean="0"/>
              <a:t>een derde van de borstkasdiameter in, maar wel maximaal 6 cm bij het oudere kind</a:t>
            </a:r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42885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</a:t>
            </a:r>
            <a:r>
              <a:rPr lang="nl-NL" dirty="0" smtClean="0"/>
              <a:t>stoppen reanimatie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34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nl-NL" dirty="0"/>
              <a:t>Beëindig de </a:t>
            </a:r>
            <a:r>
              <a:rPr lang="nl-NL" dirty="0" smtClean="0"/>
              <a:t>reanimatie</a:t>
            </a:r>
            <a:endParaRPr lang="nl-NL" dirty="0"/>
          </a:p>
          <a:p>
            <a:pPr lvl="3"/>
            <a:r>
              <a:rPr lang="nl-NL" dirty="0" smtClean="0"/>
              <a:t>wanneer het </a:t>
            </a:r>
            <a:r>
              <a:rPr lang="nl-NL" dirty="0"/>
              <a:t>slachtoffer </a:t>
            </a:r>
            <a:r>
              <a:rPr lang="nl-NL" dirty="0" smtClean="0"/>
              <a:t>beweegt, zijn </a:t>
            </a:r>
            <a:r>
              <a:rPr lang="nl-NL" dirty="0"/>
              <a:t>ogen </a:t>
            </a:r>
            <a:r>
              <a:rPr lang="nl-NL" dirty="0" smtClean="0"/>
              <a:t>opent en </a:t>
            </a:r>
            <a:r>
              <a:rPr lang="nl-NL" dirty="0"/>
              <a:t>zonder twijfel normaal </a:t>
            </a:r>
            <a:r>
              <a:rPr lang="nl-NL" dirty="0" smtClean="0"/>
              <a:t>ademt</a:t>
            </a:r>
          </a:p>
          <a:p>
            <a:pPr lvl="3"/>
            <a:r>
              <a:rPr lang="nl-NL" dirty="0" smtClean="0"/>
              <a:t>zorgprofessionals zeggen dat je mag stoppen</a:t>
            </a:r>
          </a:p>
          <a:p>
            <a:pPr lvl="3"/>
            <a:r>
              <a:rPr lang="nl-NL" dirty="0" smtClean="0"/>
              <a:t>als je uitgeput bent</a:t>
            </a:r>
            <a:endParaRPr lang="nl-NL" dirty="0"/>
          </a:p>
          <a:p>
            <a:pPr marL="135876" lvl="3" indent="0">
              <a:buNone/>
            </a:pPr>
            <a:endParaRPr lang="nl-NL" dirty="0"/>
          </a:p>
          <a:p>
            <a:pPr marL="135876" lvl="3" indent="0">
              <a:buNone/>
            </a:pPr>
            <a:r>
              <a:rPr lang="nl-NL" b="1" dirty="0" smtClean="0"/>
              <a:t>Niet-</a:t>
            </a:r>
            <a:r>
              <a:rPr lang="nl-NL" b="1" dirty="0" err="1" smtClean="0"/>
              <a:t>reanimerenverklaring</a:t>
            </a:r>
            <a:endParaRPr lang="nl-NL" b="1" dirty="0"/>
          </a:p>
          <a:p>
            <a:pPr lvl="3"/>
            <a:r>
              <a:rPr lang="nl-NL" dirty="0"/>
              <a:t>start niet met reanimeren indien dit vooraf bekend is</a:t>
            </a:r>
          </a:p>
          <a:p>
            <a:pPr lvl="3"/>
            <a:r>
              <a:rPr lang="nl-NL" dirty="0"/>
              <a:t>stop eventueel met de reanimatie bij het vinden van de penning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88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</a:t>
            </a:r>
            <a:r>
              <a:rPr lang="nl-NL" dirty="0" smtClean="0"/>
              <a:t>bewusteloos en normale ademhaling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35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nl-NL" dirty="0" smtClean="0"/>
              <a:t>De </a:t>
            </a:r>
            <a:r>
              <a:rPr lang="nl-NL" dirty="0"/>
              <a:t>stabiele zijligging</a:t>
            </a:r>
          </a:p>
          <a:p>
            <a:pPr lvl="3"/>
            <a:r>
              <a:rPr lang="nl-NL" dirty="0"/>
              <a:t>een klein kind mag ook op de zij gelegd worden met een kussen in de rug</a:t>
            </a:r>
          </a:p>
          <a:p>
            <a:pPr lvl="3"/>
            <a:r>
              <a:rPr lang="nl-NL" dirty="0"/>
              <a:t>controleer </a:t>
            </a:r>
            <a:r>
              <a:rPr lang="nl-NL" dirty="0" smtClean="0"/>
              <a:t>continu de </a:t>
            </a:r>
            <a:r>
              <a:rPr lang="nl-NL" dirty="0"/>
              <a:t>ademhaling</a:t>
            </a:r>
          </a:p>
          <a:p>
            <a:pPr lvl="3"/>
            <a:r>
              <a:rPr lang="nl-NL" dirty="0"/>
              <a:t>draai zo nodig terug op de rug voor de ademhalingscontrole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586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14" name="Rechthoek 13">
            <a:hlinkClick r:id="rId4" action="ppaction://hlinksldjump"/>
          </p:cNvPr>
          <p:cNvSpPr/>
          <p:nvPr/>
        </p:nvSpPr>
        <p:spPr>
          <a:xfrm>
            <a:off x="1094352" y="3035892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/>
              <a:t>III </a:t>
            </a:r>
            <a:br>
              <a:rPr lang="nl-NL" sz="1400" b="0" dirty="0"/>
            </a:br>
            <a:r>
              <a:rPr lang="nl-NL" sz="1400" b="0" dirty="0" smtClean="0"/>
              <a:t>Levensbedreigende</a:t>
            </a:r>
          </a:p>
          <a:p>
            <a:pPr algn="ctr"/>
            <a:r>
              <a:rPr lang="nl-NL" sz="1400" b="0" dirty="0" smtClean="0"/>
              <a:t>letsels en ziekten</a:t>
            </a:r>
            <a:r>
              <a:rPr lang="nl-NL" sz="1400" b="0" dirty="0"/>
              <a:t/>
            </a:r>
            <a:br>
              <a:rPr lang="nl-NL" sz="1400" b="0" dirty="0"/>
            </a:br>
            <a:r>
              <a:rPr lang="nl-NL" sz="1400" b="0" u="sng" dirty="0" smtClean="0"/>
              <a:t>ernstig ongeval</a:t>
            </a:r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</p:grp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>
          <a:xfrm>
            <a:off x="3123942" y="4837352"/>
            <a:ext cx="2896117" cy="254794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>
          <a:xfrm>
            <a:off x="684667" y="4837352"/>
            <a:ext cx="1439709" cy="254794"/>
          </a:xfrm>
        </p:spPr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36</a:t>
            </a:fld>
            <a:endParaRPr lang="nl-NL" dirty="0"/>
          </a:p>
        </p:txBody>
      </p:sp>
      <p:sp>
        <p:nvSpPr>
          <p:cNvPr id="8" name="Rechthoek 7">
            <a:hlinkClick r:id="rId5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  <p:sp>
        <p:nvSpPr>
          <p:cNvPr id="19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nl-NL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527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</a:t>
            </a:r>
            <a:r>
              <a:rPr lang="nl-NL" dirty="0" smtClean="0"/>
              <a:t>ernstig ongeval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37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Help een slachtoffer van een ernstig ongeval op de plaats waar hij ligt of zit</a:t>
            </a:r>
          </a:p>
          <a:p>
            <a:pPr lvl="3"/>
            <a:r>
              <a:rPr lang="nl-NL" dirty="0"/>
              <a:t>bel 1-1-2</a:t>
            </a:r>
          </a:p>
          <a:p>
            <a:pPr lvl="3"/>
            <a:r>
              <a:rPr lang="nl-NL" dirty="0"/>
              <a:t>benader het slachtoffer zo mogelijk </a:t>
            </a:r>
            <a:r>
              <a:rPr lang="nl-NL" dirty="0" smtClean="0"/>
              <a:t>in zijn gezichtsveld</a:t>
            </a:r>
            <a:endParaRPr lang="nl-NL" dirty="0"/>
          </a:p>
          <a:p>
            <a:pPr lvl="3"/>
            <a:r>
              <a:rPr lang="nl-NL" dirty="0"/>
              <a:t>zeg het slachtoffer niet te bewegen</a:t>
            </a:r>
          </a:p>
          <a:p>
            <a:pPr lvl="3"/>
            <a:r>
              <a:rPr lang="nl-NL" dirty="0"/>
              <a:t>verplaats alleen bij gevaar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365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mogelijk wervelletsel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38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Voorkom beweging</a:t>
            </a:r>
          </a:p>
          <a:p>
            <a:pPr lvl="3"/>
            <a:r>
              <a:rPr lang="nl-NL" dirty="0"/>
              <a:t>houd zo mogelijk het hoofd vast in de gevonden positie</a:t>
            </a:r>
          </a:p>
          <a:p>
            <a:pPr lvl="3"/>
            <a:r>
              <a:rPr lang="nl-NL" dirty="0"/>
              <a:t>houd zo nodig de luchtweg vrij met de kinlift</a:t>
            </a:r>
          </a:p>
          <a:p>
            <a:pPr lvl="3"/>
            <a:r>
              <a:rPr lang="nl-NL" dirty="0"/>
              <a:t>leg een op de rug liggend bewusteloos ongevalsslachtoffer in de stabiele zijligging als hij alleen gelaten moet worden voor het bellen van 1-1-2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5164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39</a:t>
            </a:fld>
            <a:endParaRPr lang="nl-NL" dirty="0"/>
          </a:p>
        </p:txBody>
      </p:sp>
      <p:sp>
        <p:nvSpPr>
          <p:cNvPr id="14" name="Rechthoek 13">
            <a:hlinkClick r:id="rId4" action="ppaction://hlinksldjump"/>
          </p:cNvPr>
          <p:cNvSpPr/>
          <p:nvPr/>
        </p:nvSpPr>
        <p:spPr>
          <a:xfrm>
            <a:off x="1094352" y="3035892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/>
              <a:t>III </a:t>
            </a:r>
            <a:br>
              <a:rPr lang="nl-NL" sz="1400" b="0" dirty="0"/>
            </a:br>
            <a:r>
              <a:rPr lang="nl-NL" sz="1400" b="0" dirty="0" smtClean="0"/>
              <a:t>Levensbedreigende</a:t>
            </a:r>
          </a:p>
          <a:p>
            <a:pPr algn="ctr"/>
            <a:r>
              <a:rPr lang="nl-NL" sz="1400" b="0" dirty="0" smtClean="0"/>
              <a:t>letsels en ziekten</a:t>
            </a:r>
          </a:p>
          <a:p>
            <a:pPr algn="ctr"/>
            <a:r>
              <a:rPr lang="nl-NL" sz="1400" b="0" u="sng" dirty="0" smtClean="0"/>
              <a:t>(nog) niet bewusteloos</a:t>
            </a:r>
            <a:endParaRPr lang="nl-NL" sz="1400" b="0" u="sng" dirty="0"/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</p:grpSp>
      <p:sp>
        <p:nvSpPr>
          <p:cNvPr id="8" name="Rechthoek 7">
            <a:hlinkClick r:id="rId5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  <p:sp>
        <p:nvSpPr>
          <p:cNvPr id="19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nl-NL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9668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 </a:t>
            </a:r>
            <a:r>
              <a:rPr lang="nl-NL" dirty="0" smtClean="0"/>
              <a:t>Algemeen: </a:t>
            </a:r>
            <a:r>
              <a:rPr lang="nl-NL" dirty="0" smtClean="0"/>
              <a:t>de eerstehulpverlener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4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 smtClean="0"/>
              <a:t>Wees voorbereid op het verlenen van eerste hulp</a:t>
            </a:r>
            <a:endParaRPr lang="nl-NL" dirty="0"/>
          </a:p>
          <a:p>
            <a:pPr lvl="3"/>
            <a:r>
              <a:rPr lang="nl-NL" dirty="0" smtClean="0"/>
              <a:t>belangrijke telefoonnummers</a:t>
            </a:r>
          </a:p>
          <a:p>
            <a:pPr lvl="3"/>
            <a:r>
              <a:rPr lang="nl-NL" dirty="0" smtClean="0"/>
              <a:t>buurt AED’s</a:t>
            </a:r>
          </a:p>
          <a:p>
            <a:pPr lvl="3"/>
            <a:r>
              <a:rPr lang="nl-NL" dirty="0" smtClean="0"/>
              <a:t>verbanddoos of kleine verbandset</a:t>
            </a:r>
          </a:p>
          <a:p>
            <a:pPr lvl="3"/>
            <a:r>
              <a:rPr lang="nl-NL" dirty="0" smtClean="0"/>
              <a:t>handschoenen en eventueel mondneusmasker</a:t>
            </a:r>
          </a:p>
          <a:p>
            <a:pPr lvl="3"/>
            <a:r>
              <a:rPr lang="nl-NL" dirty="0" smtClean="0"/>
              <a:t>blusmiddelen</a:t>
            </a:r>
            <a:endParaRPr lang="nl-NL" dirty="0"/>
          </a:p>
        </p:txBody>
      </p:sp>
      <p:sp>
        <p:nvSpPr>
          <p:cNvPr id="9" name="Rechthoek 8">
            <a:hlinkClick r:id="rId2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001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letsels met gevolgen voor de ademhaling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40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nl-NL" dirty="0"/>
              <a:t>Luchtwegbelemmering</a:t>
            </a:r>
          </a:p>
          <a:p>
            <a:pPr marL="135876" lvl="3" indent="0">
              <a:buNone/>
            </a:pPr>
            <a:r>
              <a:rPr lang="nl-NL" dirty="0"/>
              <a:t>Opheffen uitwendige luchtwegbelemmering</a:t>
            </a:r>
          </a:p>
          <a:p>
            <a:pPr lvl="3"/>
            <a:r>
              <a:rPr lang="nl-NL" dirty="0"/>
              <a:t>haal de belemmering weg</a:t>
            </a:r>
          </a:p>
          <a:p>
            <a:pPr lvl="3"/>
            <a:endParaRPr lang="nl-NL" dirty="0"/>
          </a:p>
          <a:p>
            <a:pPr marL="135876" lvl="3" indent="0">
              <a:buNone/>
            </a:pPr>
            <a:r>
              <a:rPr lang="nl-NL" dirty="0"/>
              <a:t>Opheffen inwendige luchtwegbelemmering</a:t>
            </a:r>
          </a:p>
          <a:p>
            <a:pPr lvl="3"/>
            <a:r>
              <a:rPr lang="nl-NL" dirty="0"/>
              <a:t>verwijder direct een zichtbare voorwerp </a:t>
            </a:r>
            <a:r>
              <a:rPr lang="nl-NL" dirty="0" smtClean="0"/>
              <a:t>voorin de mond</a:t>
            </a:r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2871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letsels met gevolgen voor de ademhaling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41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Inwendige luchtwegbelemmering</a:t>
            </a:r>
          </a:p>
          <a:p>
            <a:pPr indent="-135876"/>
            <a:r>
              <a:rPr lang="nl-NL" dirty="0"/>
              <a:t>Effectieve hoest</a:t>
            </a:r>
          </a:p>
          <a:p>
            <a:pPr lvl="3"/>
            <a:r>
              <a:rPr lang="nl-NL" dirty="0"/>
              <a:t>hoesten aanmoedigen</a:t>
            </a:r>
          </a:p>
          <a:p>
            <a:pPr indent="-135876"/>
            <a:r>
              <a:rPr lang="nl-NL" dirty="0"/>
              <a:t>Bij niet effectieve hoest</a:t>
            </a:r>
          </a:p>
          <a:p>
            <a:pPr lvl="3"/>
            <a:r>
              <a:rPr lang="nl-NL" dirty="0"/>
              <a:t>bel </a:t>
            </a:r>
            <a:r>
              <a:rPr lang="nl-NL" dirty="0" smtClean="0"/>
              <a:t>1-1-2 (bel zelf na de eerste serie buikstoten ook al zijn ze effectief geweest)</a:t>
            </a:r>
            <a:endParaRPr lang="nl-NL" dirty="0"/>
          </a:p>
          <a:p>
            <a:pPr lvl="3"/>
            <a:r>
              <a:rPr lang="nl-NL" dirty="0"/>
              <a:t>geef 5 rugslagen</a:t>
            </a:r>
          </a:p>
          <a:p>
            <a:pPr lvl="3"/>
            <a:r>
              <a:rPr lang="nl-NL" dirty="0" smtClean="0"/>
              <a:t>wissel </a:t>
            </a:r>
            <a:r>
              <a:rPr lang="nl-NL" dirty="0"/>
              <a:t>dit zo nodig af met 5 </a:t>
            </a:r>
            <a:r>
              <a:rPr lang="nl-NL" dirty="0" smtClean="0"/>
              <a:t>buikstoten (borststoten bij gevorderde zwangerschap of obesitas)</a:t>
            </a:r>
            <a:endParaRPr lang="nl-NL" dirty="0"/>
          </a:p>
          <a:p>
            <a:pPr lvl="3"/>
            <a:r>
              <a:rPr lang="nl-NL" dirty="0"/>
              <a:t>geef bij zuigelingen geen buikstoten maar </a:t>
            </a:r>
            <a:r>
              <a:rPr lang="nl-NL" dirty="0" smtClean="0"/>
              <a:t>borststoten met 2 vingers</a:t>
            </a:r>
            <a:endParaRPr lang="nl-NL" dirty="0"/>
          </a:p>
          <a:p>
            <a:pPr marL="135876" lvl="3" indent="0">
              <a:buNone/>
            </a:pPr>
            <a:r>
              <a:rPr lang="nl-NL" dirty="0"/>
              <a:t>Start met reanimeren bij bewustzijnsverlies.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000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letsels met gevolgen voor de ademhaling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42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Inademen </a:t>
            </a:r>
            <a:r>
              <a:rPr lang="nl-NL" dirty="0" smtClean="0"/>
              <a:t>gevaarlijke stoffen</a:t>
            </a:r>
            <a:endParaRPr lang="nl-NL" dirty="0"/>
          </a:p>
          <a:p>
            <a:pPr lvl="3"/>
            <a:r>
              <a:rPr lang="nl-NL" dirty="0"/>
              <a:t>bel 1-1-2 ook al heeft het slachtoffer geen klachten</a:t>
            </a:r>
          </a:p>
          <a:p>
            <a:pPr lvl="3"/>
            <a:r>
              <a:rPr lang="nl-NL" dirty="0"/>
              <a:t>bel 1-1-2 zo nodig ook voor de brandweer</a:t>
            </a:r>
          </a:p>
          <a:p>
            <a:pPr lvl="3"/>
            <a:r>
              <a:rPr lang="nl-NL" dirty="0"/>
              <a:t>als dat veilig </a:t>
            </a:r>
            <a:r>
              <a:rPr lang="nl-NL" dirty="0" smtClean="0"/>
              <a:t>kan:</a:t>
            </a:r>
          </a:p>
          <a:p>
            <a:pPr lvl="3">
              <a:buFontTx/>
              <a:buChar char="-"/>
            </a:pPr>
            <a:r>
              <a:rPr lang="nl-NL" dirty="0" smtClean="0"/>
              <a:t>  zo </a:t>
            </a:r>
            <a:r>
              <a:rPr lang="nl-NL" dirty="0"/>
              <a:t>snel mogelijk in de frisse </a:t>
            </a:r>
            <a:r>
              <a:rPr lang="nl-NL" dirty="0" smtClean="0"/>
              <a:t>lucht</a:t>
            </a:r>
          </a:p>
          <a:p>
            <a:pPr lvl="3">
              <a:buFontTx/>
              <a:buChar char="-"/>
            </a:pPr>
            <a:r>
              <a:rPr lang="nl-NL" dirty="0" smtClean="0"/>
              <a:t>  ramen </a:t>
            </a:r>
            <a:r>
              <a:rPr lang="nl-NL" dirty="0"/>
              <a:t>en deuren </a:t>
            </a:r>
            <a:r>
              <a:rPr lang="nl-NL" dirty="0" smtClean="0"/>
              <a:t>open</a:t>
            </a:r>
          </a:p>
          <a:p>
            <a:pPr lvl="3">
              <a:buFontTx/>
              <a:buChar char="-"/>
            </a:pPr>
            <a:r>
              <a:rPr lang="nl-NL" dirty="0" smtClean="0"/>
              <a:t>  gaskranen </a:t>
            </a:r>
            <a:r>
              <a:rPr lang="nl-NL" dirty="0"/>
              <a:t>uit </a:t>
            </a:r>
          </a:p>
          <a:p>
            <a:pPr lvl="3"/>
            <a:r>
              <a:rPr lang="nl-NL" dirty="0"/>
              <a:t>laat het slachtoffer niet plat liggen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8638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letsels met gevolgen voor de ademhaling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43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Borstletsel</a:t>
            </a:r>
          </a:p>
          <a:p>
            <a:pPr lvl="3"/>
            <a:r>
              <a:rPr lang="nl-NL" dirty="0" smtClean="0"/>
              <a:t>bel 1-1-2 bij een diepe borstwond (en ook bij diepe buikwonden)</a:t>
            </a:r>
          </a:p>
          <a:p>
            <a:pPr lvl="3"/>
            <a:r>
              <a:rPr lang="nl-NL" dirty="0" smtClean="0"/>
              <a:t>zet </a:t>
            </a:r>
            <a:r>
              <a:rPr lang="nl-NL" dirty="0"/>
              <a:t>een aanwezig voorwerp vast met </a:t>
            </a:r>
            <a:r>
              <a:rPr lang="nl-NL" dirty="0" smtClean="0"/>
              <a:t>zwachtelrolletjes en kleefpleister; fixeer losjes met bijvoorbeeld gazen als het voorwerp pulseert</a:t>
            </a:r>
            <a:endParaRPr lang="nl-NL" dirty="0"/>
          </a:p>
          <a:p>
            <a:pPr lvl="3"/>
            <a:r>
              <a:rPr lang="nl-NL" dirty="0"/>
              <a:t>verbind diepe borstwonden niet, maar laat ze </a:t>
            </a:r>
            <a:r>
              <a:rPr lang="nl-NL" dirty="0" smtClean="0"/>
              <a:t>open; geef wel met een steriel kompres druk op de wond bij bloedverlies</a:t>
            </a:r>
            <a:endParaRPr lang="nl-NL" dirty="0"/>
          </a:p>
          <a:p>
            <a:pPr lvl="3"/>
            <a:r>
              <a:rPr lang="nl-NL" dirty="0"/>
              <a:t>laat een benauwd slachtoffer niet plat liggen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6062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</a:t>
            </a:r>
            <a:r>
              <a:rPr lang="nl-NL" dirty="0" smtClean="0"/>
              <a:t>ziekten met </a:t>
            </a:r>
            <a:r>
              <a:rPr lang="nl-NL" dirty="0"/>
              <a:t>gevolgen voor de ademhaling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44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Benauwdheid</a:t>
            </a:r>
          </a:p>
          <a:p>
            <a:pPr lvl="3"/>
            <a:r>
              <a:rPr lang="nl-NL" dirty="0"/>
              <a:t>bel 1-1-2 bij hevige benauwdheid en/of pijn in de borst </a:t>
            </a:r>
          </a:p>
          <a:p>
            <a:pPr lvl="3"/>
            <a:r>
              <a:rPr lang="nl-NL" dirty="0"/>
              <a:t>ondersteun het slachtoffer in een voor hem prettige houding</a:t>
            </a:r>
          </a:p>
          <a:p>
            <a:pPr lvl="3"/>
            <a:r>
              <a:rPr lang="nl-NL" dirty="0"/>
              <a:t>laat een benauwd slachtoffer </a:t>
            </a:r>
            <a:r>
              <a:rPr lang="nl-NL" dirty="0" smtClean="0"/>
              <a:t>echter niet </a:t>
            </a:r>
            <a:r>
              <a:rPr lang="nl-NL" dirty="0"/>
              <a:t>plat liggen</a:t>
            </a:r>
          </a:p>
          <a:p>
            <a:pPr lvl="3"/>
            <a:r>
              <a:rPr lang="nl-NL" dirty="0"/>
              <a:t>gebruik </a:t>
            </a:r>
            <a:r>
              <a:rPr lang="nl-NL" b="1" dirty="0"/>
              <a:t>geen</a:t>
            </a:r>
            <a:r>
              <a:rPr lang="nl-NL" dirty="0"/>
              <a:t> </a:t>
            </a:r>
            <a:r>
              <a:rPr lang="nl-NL" dirty="0" smtClean="0"/>
              <a:t>papieren/plastic </a:t>
            </a:r>
            <a:r>
              <a:rPr lang="nl-NL" dirty="0"/>
              <a:t>zak o.i.d. bij een te snelle </a:t>
            </a:r>
            <a:r>
              <a:rPr lang="nl-NL" dirty="0" smtClean="0"/>
              <a:t>ademhaling, </a:t>
            </a:r>
            <a:r>
              <a:rPr lang="nl-NL" dirty="0" smtClean="0"/>
              <a:t>tenzij op verzoek van de huisarts</a:t>
            </a:r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438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letsels met gevolgen voor de </a:t>
            </a:r>
            <a:r>
              <a:rPr lang="nl-NL" dirty="0" smtClean="0"/>
              <a:t>circulatie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45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Shock </a:t>
            </a:r>
          </a:p>
          <a:p>
            <a:pPr lvl="3"/>
            <a:r>
              <a:rPr lang="nl-NL" dirty="0"/>
              <a:t>help het slachtoffer om met zo min mogelijk inspanning te gaan liggen</a:t>
            </a:r>
          </a:p>
          <a:p>
            <a:pPr lvl="3"/>
            <a:r>
              <a:rPr lang="nl-NL" dirty="0"/>
              <a:t>bescherm tegen afkoelen </a:t>
            </a:r>
          </a:p>
          <a:p>
            <a:pPr lvl="3"/>
            <a:r>
              <a:rPr lang="nl-NL" dirty="0"/>
              <a:t>bel 1-1-2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859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letsels met gevolgen voor de </a:t>
            </a:r>
            <a:r>
              <a:rPr lang="nl-NL" dirty="0" smtClean="0"/>
              <a:t>circulatie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46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Actief bloedverlies</a:t>
            </a:r>
          </a:p>
          <a:p>
            <a:pPr lvl="3"/>
            <a:r>
              <a:rPr lang="nl-NL" dirty="0" smtClean="0"/>
              <a:t>geef druk op een bloedende wond</a:t>
            </a:r>
          </a:p>
          <a:p>
            <a:pPr lvl="3"/>
            <a:r>
              <a:rPr lang="nl-NL" dirty="0"/>
              <a:t>bel 1-1-2 bij een hevig bloedende wond en/of wanneer het slachtoffer duizelig en suf is, klam </a:t>
            </a:r>
            <a:r>
              <a:rPr lang="nl-NL" dirty="0" smtClean="0"/>
              <a:t>is, zweet</a:t>
            </a:r>
            <a:r>
              <a:rPr lang="nl-NL" dirty="0"/>
              <a:t>, een gevoel van flauwte </a:t>
            </a:r>
            <a:r>
              <a:rPr lang="nl-NL" dirty="0" smtClean="0"/>
              <a:t>heeft </a:t>
            </a:r>
            <a:r>
              <a:rPr lang="nl-NL" dirty="0"/>
              <a:t>of zich ziek voelt/bleek ziet</a:t>
            </a:r>
            <a:endParaRPr lang="nl-NL" dirty="0" smtClean="0"/>
          </a:p>
          <a:p>
            <a:pPr lvl="3"/>
            <a:r>
              <a:rPr lang="nl-NL" dirty="0"/>
              <a:t>leg een wonddrukverband aan zodra dat kan </a:t>
            </a:r>
          </a:p>
          <a:p>
            <a:pPr lvl="3"/>
            <a:r>
              <a:rPr lang="nl-NL" dirty="0"/>
              <a:t>zwachtel </a:t>
            </a:r>
            <a:r>
              <a:rPr lang="nl-NL" dirty="0" smtClean="0"/>
              <a:t>strak bij bloedverlies</a:t>
            </a:r>
            <a:endParaRPr lang="nl-NL" dirty="0"/>
          </a:p>
          <a:p>
            <a:pPr lvl="3"/>
            <a:r>
              <a:rPr lang="nl-NL" dirty="0"/>
              <a:t>gebruik eventueel een traumazwachtel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61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</a:t>
            </a:r>
            <a:r>
              <a:rPr lang="nl-NL" dirty="0" smtClean="0"/>
              <a:t>ziekten met </a:t>
            </a:r>
            <a:r>
              <a:rPr lang="nl-NL" dirty="0"/>
              <a:t>gevolgen voor de </a:t>
            </a:r>
            <a:r>
              <a:rPr lang="nl-NL" dirty="0" smtClean="0"/>
              <a:t>circulatie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47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b-NO" dirty="0"/>
              <a:t>Ernstige hartklachten</a:t>
            </a:r>
          </a:p>
          <a:p>
            <a:pPr lvl="3"/>
            <a:r>
              <a:rPr lang="nb-NO" dirty="0"/>
              <a:t>bel 1-1-2 bij pijn op de borst, </a:t>
            </a:r>
            <a:r>
              <a:rPr lang="nb-NO" dirty="0" smtClean="0"/>
              <a:t>hevige pijn in de </a:t>
            </a:r>
            <a:r>
              <a:rPr lang="nb-NO" dirty="0" smtClean="0"/>
              <a:t>schouder, </a:t>
            </a:r>
            <a:r>
              <a:rPr lang="nb-NO" dirty="0" smtClean="0"/>
              <a:t>plotselinge </a:t>
            </a:r>
            <a:r>
              <a:rPr lang="nb-NO" dirty="0"/>
              <a:t>onverklaarbare vermoeidheid en/of benauwdheid</a:t>
            </a:r>
          </a:p>
          <a:p>
            <a:pPr lvl="3"/>
            <a:r>
              <a:rPr lang="nb-NO" dirty="0"/>
              <a:t>geef </a:t>
            </a:r>
            <a:r>
              <a:rPr lang="nb-NO" dirty="0" smtClean="0"/>
              <a:t>rust</a:t>
            </a:r>
          </a:p>
          <a:p>
            <a:pPr lvl="3"/>
            <a:r>
              <a:rPr lang="nb-NO" dirty="0" smtClean="0"/>
              <a:t>bij benauwdheid niet plat laten liggen en bij gevoel van </a:t>
            </a:r>
            <a:r>
              <a:rPr lang="nb-NO" dirty="0" smtClean="0"/>
              <a:t>duizeligheid/flauwte </a:t>
            </a:r>
            <a:r>
              <a:rPr lang="nb-NO" dirty="0" smtClean="0"/>
              <a:t>de benen omhoog</a:t>
            </a:r>
          </a:p>
          <a:p>
            <a:pPr lvl="3"/>
            <a:r>
              <a:rPr lang="nb-NO" dirty="0" smtClean="0"/>
              <a:t>regel een AED zonder dat het slachtoffer dit merkt</a:t>
            </a:r>
            <a:endParaRPr lang="nb-NO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2868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684667" y="833322"/>
            <a:ext cx="7919781" cy="276341"/>
          </a:xfrm>
        </p:spPr>
        <p:txBody>
          <a:bodyPr/>
          <a:lstStyle/>
          <a:p>
            <a:r>
              <a:rPr lang="nl-NL" dirty="0"/>
              <a:t>III Levensbedreigende letsels en ziekten: letsels </a:t>
            </a:r>
            <a:r>
              <a:rPr lang="nl-NL" dirty="0" smtClean="0"/>
              <a:t>en ziekten met </a:t>
            </a:r>
            <a:r>
              <a:rPr lang="nl-NL" dirty="0"/>
              <a:t>gevolgen voor </a:t>
            </a:r>
            <a:r>
              <a:rPr lang="nl-NL" dirty="0" smtClean="0"/>
              <a:t>het bewustzijn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48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 smtClean="0"/>
              <a:t>Bel </a:t>
            </a:r>
            <a:r>
              <a:rPr lang="nl-NL" dirty="0"/>
              <a:t>1-1-2 bij:</a:t>
            </a:r>
          </a:p>
          <a:p>
            <a:pPr lvl="3"/>
            <a:r>
              <a:rPr lang="nl-NL" dirty="0" smtClean="0"/>
              <a:t>schedelhersenletsel</a:t>
            </a:r>
            <a:endParaRPr lang="nl-NL" dirty="0"/>
          </a:p>
          <a:p>
            <a:pPr lvl="3"/>
            <a:r>
              <a:rPr lang="nl-NL" dirty="0" smtClean="0"/>
              <a:t>epileptische aanval/koortsstuipen/ontregelde suikerziekte</a:t>
            </a:r>
          </a:p>
          <a:p>
            <a:pPr lvl="3"/>
            <a:r>
              <a:rPr lang="nl-NL" dirty="0"/>
              <a:t>beroerte (</a:t>
            </a:r>
            <a:r>
              <a:rPr lang="nl-NL" dirty="0" smtClean="0"/>
              <a:t>Mond-Spraak-Arm)</a:t>
            </a:r>
            <a:r>
              <a:rPr lang="nl-NL" dirty="0"/>
              <a:t> </a:t>
            </a:r>
            <a:endParaRPr lang="nl-NL" dirty="0" smtClean="0"/>
          </a:p>
          <a:p>
            <a:pPr lvl="3"/>
            <a:r>
              <a:rPr lang="nl-NL" dirty="0" smtClean="0"/>
              <a:t>wegraking </a:t>
            </a:r>
            <a:r>
              <a:rPr lang="nl-NL" dirty="0"/>
              <a:t>bij flauwte</a:t>
            </a:r>
          </a:p>
          <a:p>
            <a:pPr marL="0" lvl="2" indent="0">
              <a:buNone/>
            </a:pPr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824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letsels met gevolgen voor </a:t>
            </a:r>
            <a:r>
              <a:rPr lang="nl-NL" dirty="0" smtClean="0"/>
              <a:t>het bewustzijn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49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Elektriciteitsletsel</a:t>
            </a:r>
          </a:p>
          <a:p>
            <a:pPr lvl="3"/>
            <a:r>
              <a:rPr lang="nl-NL" dirty="0"/>
              <a:t>schakel stroom uit</a:t>
            </a:r>
          </a:p>
          <a:p>
            <a:pPr lvl="3"/>
            <a:r>
              <a:rPr lang="nl-NL" dirty="0"/>
              <a:t>trek eventueel aan droge kleren weg</a:t>
            </a:r>
          </a:p>
          <a:p>
            <a:pPr lvl="3"/>
            <a:r>
              <a:rPr lang="nl-NL" dirty="0"/>
              <a:t>geef eventueel </a:t>
            </a:r>
            <a:r>
              <a:rPr lang="nl-NL" dirty="0" smtClean="0"/>
              <a:t>met je voet een </a:t>
            </a:r>
            <a:r>
              <a:rPr lang="nl-NL" dirty="0"/>
              <a:t>duw in de knieholte</a:t>
            </a:r>
          </a:p>
          <a:p>
            <a:pPr lvl="3"/>
            <a:r>
              <a:rPr lang="nl-NL" dirty="0"/>
              <a:t>houd afstand bij hoogspanning </a:t>
            </a:r>
          </a:p>
          <a:p>
            <a:pPr lvl="3"/>
            <a:r>
              <a:rPr lang="nl-NL" dirty="0"/>
              <a:t>start met reanimeren zodra dat veilig kan</a:t>
            </a:r>
          </a:p>
          <a:p>
            <a:pPr lvl="3"/>
            <a:endParaRPr lang="nl-NL" dirty="0"/>
          </a:p>
          <a:p>
            <a:pPr marL="135876" lvl="3" indent="0">
              <a:buNone/>
            </a:pPr>
            <a:r>
              <a:rPr lang="nl-NL" b="1" dirty="0"/>
              <a:t>Letsels? → handel volgens desbetreffende richtlijnen.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636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 </a:t>
            </a:r>
            <a:r>
              <a:rPr lang="nl-NL" dirty="0" smtClean="0"/>
              <a:t>Algemeen: </a:t>
            </a:r>
            <a:r>
              <a:rPr lang="nl-NL" dirty="0" smtClean="0"/>
              <a:t>helpen met medicijnen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5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 smtClean="0"/>
              <a:t>Mantelzorg</a:t>
            </a:r>
          </a:p>
          <a:p>
            <a:pPr lvl="3"/>
            <a:r>
              <a:rPr lang="nl-NL" dirty="0" smtClean="0"/>
              <a:t>zorg voor iemand die in een acute situatie medicijnen nodig heeft</a:t>
            </a:r>
          </a:p>
          <a:p>
            <a:pPr lvl="3"/>
            <a:r>
              <a:rPr lang="nl-NL" dirty="0" smtClean="0"/>
              <a:t>het toedienen van medicijnen is vooraf geïnstrueerd door patiënt/ omgeving/ zorgprofessional</a:t>
            </a:r>
          </a:p>
          <a:p>
            <a:pPr lvl="3"/>
            <a:r>
              <a:rPr lang="nl-NL" dirty="0"/>
              <a:t>o</a:t>
            </a:r>
            <a:r>
              <a:rPr lang="nl-NL" dirty="0" smtClean="0"/>
              <a:t>nder (eind)verantwoordelijkheid van huisarts of specialist</a:t>
            </a:r>
          </a:p>
          <a:p>
            <a:pPr lvl="3"/>
            <a:r>
              <a:rPr lang="nl-NL" dirty="0"/>
              <a:t>i</a:t>
            </a:r>
            <a:r>
              <a:rPr lang="nl-NL" dirty="0" smtClean="0"/>
              <a:t>ndien van toepassing met toestemming van ouders of verzorgers</a:t>
            </a:r>
          </a:p>
          <a:p>
            <a:pPr lvl="3"/>
            <a:r>
              <a:rPr lang="nl-NL" dirty="0" smtClean="0"/>
              <a:t>alleen met gebruikmaking van de medicijnen en/of materialen van de patiënt</a:t>
            </a:r>
          </a:p>
        </p:txBody>
      </p:sp>
      <p:sp>
        <p:nvSpPr>
          <p:cNvPr id="9" name="Rechthoek 8">
            <a:hlinkClick r:id="rId2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73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letsels met gevolgen voor </a:t>
            </a:r>
            <a:r>
              <a:rPr lang="nl-NL" dirty="0" smtClean="0"/>
              <a:t>het bewustzijn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50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Ernstige onderkoeling</a:t>
            </a:r>
          </a:p>
          <a:p>
            <a:pPr lvl="3"/>
            <a:r>
              <a:rPr lang="nl-NL" dirty="0"/>
              <a:t>bel 1-1-2 wanneer het slachtoffer niet meer rilt en toenemende stoornissen in bewustzijn en </a:t>
            </a:r>
            <a:r>
              <a:rPr lang="nl-NL" dirty="0" smtClean="0"/>
              <a:t>ademhaling krijgt</a:t>
            </a:r>
            <a:endParaRPr lang="nl-NL" dirty="0"/>
          </a:p>
          <a:p>
            <a:pPr lvl="3"/>
            <a:r>
              <a:rPr lang="nl-NL" dirty="0"/>
              <a:t>verwijder natte kleding zonder het slachtoffer te bewegen (eventueel wegknippen)</a:t>
            </a:r>
          </a:p>
          <a:p>
            <a:pPr lvl="3"/>
            <a:r>
              <a:rPr lang="nl-NL" dirty="0"/>
              <a:t>dek toe met (fleece)dekens → zo mogelijk armen en benen apart van de romp en eventueel </a:t>
            </a:r>
            <a:r>
              <a:rPr lang="nl-NL" dirty="0" smtClean="0"/>
              <a:t>(aanvullend) afdekken met </a:t>
            </a:r>
            <a:r>
              <a:rPr lang="nl-NL" dirty="0"/>
              <a:t>plastic tegen de wind</a:t>
            </a:r>
          </a:p>
          <a:p>
            <a:pPr lvl="3"/>
            <a:r>
              <a:rPr lang="nl-NL" dirty="0"/>
              <a:t>houd het gezicht vrij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166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letsels met gevolgen voor </a:t>
            </a:r>
            <a:r>
              <a:rPr lang="nl-NL" dirty="0" smtClean="0"/>
              <a:t>het bewustzijn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51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Hitteberoerte</a:t>
            </a:r>
          </a:p>
          <a:p>
            <a:pPr lvl="3"/>
            <a:r>
              <a:rPr lang="nl-NL" dirty="0"/>
              <a:t>bel 1-1-2 wanneer het slachtoffer bij oververhitting </a:t>
            </a:r>
            <a:r>
              <a:rPr lang="nl-NL" dirty="0" smtClean="0"/>
              <a:t>ongecoördineerd, niet </a:t>
            </a:r>
            <a:r>
              <a:rPr lang="nl-NL" dirty="0"/>
              <a:t>meer alert of bewusteloos </a:t>
            </a:r>
            <a:r>
              <a:rPr lang="nl-NL" dirty="0" smtClean="0"/>
              <a:t>is</a:t>
            </a:r>
          </a:p>
          <a:p>
            <a:pPr lvl="3"/>
            <a:r>
              <a:rPr lang="nl-NL" dirty="0" smtClean="0"/>
              <a:t>controleer de lichaamstemperatuur in ieder geval bij iemand die er bleek of grauw uitziet  </a:t>
            </a:r>
            <a:endParaRPr lang="nl-NL" dirty="0"/>
          </a:p>
          <a:p>
            <a:pPr lvl="3"/>
            <a:r>
              <a:rPr lang="nl-NL" dirty="0"/>
              <a:t>ga zo mogelijk naar een koele </a:t>
            </a:r>
            <a:r>
              <a:rPr lang="nl-NL" dirty="0" smtClean="0"/>
              <a:t>omgeving</a:t>
            </a:r>
            <a:endParaRPr lang="nl-NL" dirty="0"/>
          </a:p>
          <a:p>
            <a:pPr lvl="3"/>
            <a:r>
              <a:rPr lang="nl-NL" dirty="0"/>
              <a:t>koel onmiddellijk op wat voor manier dan ook: </a:t>
            </a:r>
            <a:r>
              <a:rPr lang="nl-NL" dirty="0" smtClean="0"/>
              <a:t>bijvoorbeeld (hand)doeken </a:t>
            </a:r>
            <a:r>
              <a:rPr lang="nl-NL" dirty="0"/>
              <a:t>met ijswater (koelbox mee bij sommige evenementen</a:t>
            </a:r>
            <a:r>
              <a:rPr lang="nl-NL" dirty="0" smtClean="0"/>
              <a:t>),</a:t>
            </a:r>
            <a:r>
              <a:rPr lang="nl-NL" dirty="0"/>
              <a:t> </a:t>
            </a:r>
            <a:r>
              <a:rPr lang="nl-NL" dirty="0" smtClean="0"/>
              <a:t>afsponsen, besproeien </a:t>
            </a:r>
            <a:r>
              <a:rPr lang="nl-NL" dirty="0"/>
              <a:t>met water en daarbij een ventilator gebruiken, in een nat laken </a:t>
            </a:r>
            <a:r>
              <a:rPr lang="nl-NL" dirty="0" smtClean="0"/>
              <a:t>wikkelen, coldpacks </a:t>
            </a:r>
            <a:r>
              <a:rPr lang="nl-NL" dirty="0"/>
              <a:t>in </a:t>
            </a:r>
            <a:r>
              <a:rPr lang="nl-NL" dirty="0" smtClean="0"/>
              <a:t>hals/oksels/liezen </a:t>
            </a:r>
            <a:r>
              <a:rPr lang="nl-NL" dirty="0" smtClean="0"/>
              <a:t>en eventueel knieholtes, ijskoud bad</a:t>
            </a:r>
          </a:p>
          <a:p>
            <a:pPr lvl="3"/>
            <a:r>
              <a:rPr lang="nl-NL" dirty="0" smtClean="0"/>
              <a:t>gebruik indien nodig een reddingsdeken voor schaduw; zorg ervoor dat de deken het slachtoffer niet raakt</a:t>
            </a:r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557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letsels met gevolgen voor </a:t>
            </a:r>
            <a:r>
              <a:rPr lang="nl-NL" dirty="0" smtClean="0"/>
              <a:t>het bewustzijn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52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Vergiftiging</a:t>
            </a:r>
          </a:p>
          <a:p>
            <a:pPr lvl="3"/>
            <a:r>
              <a:rPr lang="nl-NL" dirty="0"/>
              <a:t>bel 1-1-2 bij benauwdheid en/of stoornissen in het </a:t>
            </a:r>
            <a:r>
              <a:rPr lang="nl-NL" dirty="0" smtClean="0"/>
              <a:t>bewustzijn of als het slachtoffer een (knoopcel)batterij heeft binnengekregen</a:t>
            </a:r>
            <a:endParaRPr lang="nl-NL" dirty="0"/>
          </a:p>
          <a:p>
            <a:pPr lvl="3"/>
            <a:r>
              <a:rPr lang="nl-NL" dirty="0"/>
              <a:t>bel anders het spoednummer </a:t>
            </a:r>
            <a:r>
              <a:rPr lang="nl-NL" dirty="0" smtClean="0"/>
              <a:t>(doorkiesnummer) van </a:t>
            </a:r>
            <a:r>
              <a:rPr lang="nl-NL" dirty="0"/>
              <a:t>de huisarts of de </a:t>
            </a:r>
            <a:r>
              <a:rPr lang="nl-NL" dirty="0" smtClean="0"/>
              <a:t>spoedpost van de huisartsen</a:t>
            </a:r>
            <a:endParaRPr lang="nl-NL" dirty="0"/>
          </a:p>
          <a:p>
            <a:pPr lvl="3"/>
            <a:r>
              <a:rPr lang="nl-NL" dirty="0"/>
              <a:t>leg in de stabiele zijligging bij bewusteloosheid </a:t>
            </a:r>
          </a:p>
          <a:p>
            <a:pPr lvl="3"/>
            <a:r>
              <a:rPr lang="nl-NL" dirty="0"/>
              <a:t>laat bij bijtende stoffen de mond </a:t>
            </a:r>
            <a:r>
              <a:rPr lang="nl-NL" dirty="0" smtClean="0"/>
              <a:t>spoelen, indien alert</a:t>
            </a:r>
            <a:endParaRPr lang="nl-NL" dirty="0"/>
          </a:p>
          <a:p>
            <a:pPr lvl="3"/>
            <a:r>
              <a:rPr lang="nl-NL" dirty="0"/>
              <a:t>geef verder alleen eten of drinken op aanwijzing van de </a:t>
            </a:r>
            <a:r>
              <a:rPr lang="nl-NL" dirty="0" smtClean="0"/>
              <a:t>huisarts</a:t>
            </a:r>
          </a:p>
          <a:p>
            <a:pPr lvl="3"/>
            <a:r>
              <a:rPr lang="nl-NL" dirty="0" smtClean="0"/>
              <a:t>geef zo mogelijk informatie aan de zorgprofessional over de gevaarlijke stof</a:t>
            </a:r>
            <a:endParaRPr lang="nl-NL" dirty="0"/>
          </a:p>
          <a:p>
            <a:pPr marL="135876" lvl="3" indent="0">
              <a:buNone/>
            </a:pPr>
            <a:r>
              <a:rPr lang="nl-NL" b="1" dirty="0" smtClean="0"/>
              <a:t>Geef geen</a:t>
            </a:r>
            <a:r>
              <a:rPr lang="nl-NL" dirty="0" smtClean="0"/>
              <a:t> </a:t>
            </a:r>
            <a:r>
              <a:rPr lang="nl-NL" b="1" dirty="0" smtClean="0"/>
              <a:t>mond-op-mondbeademing </a:t>
            </a:r>
            <a:r>
              <a:rPr lang="nl-NL" b="1" dirty="0"/>
              <a:t>bij </a:t>
            </a:r>
            <a:r>
              <a:rPr lang="nl-NL" b="1" dirty="0" smtClean="0"/>
              <a:t>chemische stoffen als cyanide</a:t>
            </a:r>
            <a:r>
              <a:rPr lang="nl-NL" b="1" dirty="0"/>
              <a:t>, zwavelwaterstof of </a:t>
            </a:r>
            <a:r>
              <a:rPr lang="nl-NL" b="1" dirty="0" smtClean="0"/>
              <a:t>fosforzuur.</a:t>
            </a:r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2381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</a:t>
            </a:r>
            <a:r>
              <a:rPr lang="nl-NL" dirty="0" smtClean="0"/>
              <a:t>ziekten met </a:t>
            </a:r>
            <a:r>
              <a:rPr lang="nl-NL" dirty="0"/>
              <a:t>gevolgen voor </a:t>
            </a:r>
            <a:r>
              <a:rPr lang="nl-NL" dirty="0" smtClean="0"/>
              <a:t>het bewustzijn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53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 smtClean="0"/>
              <a:t>Grote epileptische </a:t>
            </a:r>
            <a:r>
              <a:rPr lang="nl-NL" dirty="0"/>
              <a:t>aanval</a:t>
            </a:r>
          </a:p>
          <a:p>
            <a:pPr lvl="3"/>
            <a:r>
              <a:rPr lang="nl-NL" dirty="0"/>
              <a:t>bel 1-1-2</a:t>
            </a:r>
          </a:p>
          <a:p>
            <a:pPr lvl="3"/>
            <a:r>
              <a:rPr lang="nl-NL" dirty="0"/>
              <a:t>geef </a:t>
            </a:r>
            <a:r>
              <a:rPr lang="nl-NL" dirty="0" smtClean="0"/>
              <a:t>ruimte om te bewegen, </a:t>
            </a:r>
            <a:r>
              <a:rPr lang="nl-NL" dirty="0"/>
              <a:t>voorkom letsels</a:t>
            </a:r>
          </a:p>
          <a:p>
            <a:pPr lvl="3"/>
            <a:r>
              <a:rPr lang="nl-NL" dirty="0"/>
              <a:t>leg na de aanval het slachtoffer eventueel in de stabiele zijligging</a:t>
            </a:r>
          </a:p>
          <a:p>
            <a:pPr marL="135876" lvl="3" indent="0">
              <a:buNone/>
            </a:pPr>
            <a:endParaRPr lang="nl-NL" dirty="0"/>
          </a:p>
          <a:p>
            <a:pPr marL="135876" lvl="3" indent="0">
              <a:buNone/>
            </a:pPr>
            <a:r>
              <a:rPr lang="nl-NL" dirty="0"/>
              <a:t>Adviseer het slachtoffer </a:t>
            </a:r>
            <a:r>
              <a:rPr lang="nl-NL" dirty="0" smtClean="0"/>
              <a:t>na een </a:t>
            </a:r>
            <a:r>
              <a:rPr lang="nl-NL" dirty="0"/>
              <a:t>kleine epileptische aanval naar de huisarts te gaan.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053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</a:t>
            </a:r>
            <a:r>
              <a:rPr lang="nl-NL" dirty="0" smtClean="0"/>
              <a:t>ziekten met </a:t>
            </a:r>
            <a:r>
              <a:rPr lang="nl-NL" dirty="0"/>
              <a:t>gevolgen voor </a:t>
            </a:r>
            <a:r>
              <a:rPr lang="nl-NL" dirty="0" smtClean="0"/>
              <a:t>het bewustzijn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54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Koortsstuip</a:t>
            </a:r>
          </a:p>
          <a:p>
            <a:pPr lvl="3"/>
            <a:r>
              <a:rPr lang="nl-NL" dirty="0"/>
              <a:t>bel 1-1-2</a:t>
            </a:r>
          </a:p>
          <a:p>
            <a:pPr lvl="3"/>
            <a:r>
              <a:rPr lang="nl-NL" dirty="0"/>
              <a:t>haal warme dekens of kleding weg</a:t>
            </a:r>
          </a:p>
          <a:p>
            <a:pPr lvl="3"/>
            <a:r>
              <a:rPr lang="nl-NL" dirty="0"/>
              <a:t>geeft </a:t>
            </a:r>
            <a:r>
              <a:rPr lang="nl-NL" dirty="0" smtClean="0"/>
              <a:t>ruimte om te bewegen, </a:t>
            </a:r>
            <a:r>
              <a:rPr lang="nl-NL" dirty="0"/>
              <a:t>voorkom letsel</a:t>
            </a:r>
          </a:p>
          <a:p>
            <a:pPr lvl="3"/>
            <a:r>
              <a:rPr lang="nl-NL" dirty="0"/>
              <a:t>leg het kind na de stuip eventueel op de </a:t>
            </a:r>
            <a:r>
              <a:rPr lang="nl-NL" dirty="0" smtClean="0"/>
              <a:t>zij</a:t>
            </a:r>
            <a:endParaRPr lang="nl-NL" dirty="0"/>
          </a:p>
          <a:p>
            <a:pPr lvl="3"/>
            <a:r>
              <a:rPr lang="nl-NL" dirty="0"/>
              <a:t>let op onderkoeling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47308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</a:t>
            </a:r>
            <a:r>
              <a:rPr lang="nl-NL" dirty="0" smtClean="0"/>
              <a:t>ziekten met </a:t>
            </a:r>
            <a:r>
              <a:rPr lang="nl-NL" dirty="0"/>
              <a:t>gevolgen voor </a:t>
            </a:r>
            <a:r>
              <a:rPr lang="nl-NL" dirty="0" smtClean="0"/>
              <a:t>het bewustzijn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55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Hersenvliesontsteking</a:t>
            </a:r>
          </a:p>
          <a:p>
            <a:pPr lvl="3"/>
            <a:r>
              <a:rPr lang="nl-NL" dirty="0" smtClean="0"/>
              <a:t>bel </a:t>
            </a:r>
            <a:r>
              <a:rPr lang="nl-NL" dirty="0" smtClean="0"/>
              <a:t>1-1-2 </a:t>
            </a:r>
            <a:r>
              <a:rPr lang="nl-NL" dirty="0" smtClean="0"/>
              <a:t>bij puntvormige donkerrode of blauwrode vlekjes</a:t>
            </a:r>
            <a:endParaRPr lang="nl-NL" dirty="0"/>
          </a:p>
          <a:p>
            <a:pPr lvl="3"/>
            <a:r>
              <a:rPr lang="nl-NL" dirty="0"/>
              <a:t>bel bij bewusteloosheid </a:t>
            </a:r>
            <a:r>
              <a:rPr lang="nl-NL" dirty="0" smtClean="0"/>
              <a:t>of hevige benauwdheid altijd </a:t>
            </a:r>
            <a:r>
              <a:rPr lang="nl-NL" dirty="0"/>
              <a:t>1-1-2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323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</a:t>
            </a:r>
            <a:r>
              <a:rPr lang="nl-NL" dirty="0" smtClean="0"/>
              <a:t>ziekten met </a:t>
            </a:r>
            <a:r>
              <a:rPr lang="nl-NL" dirty="0"/>
              <a:t>gevolgen voor </a:t>
            </a:r>
            <a:r>
              <a:rPr lang="nl-NL" dirty="0" smtClean="0"/>
              <a:t>het bewustzijn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56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Bloedsuikerontregeling</a:t>
            </a:r>
          </a:p>
          <a:p>
            <a:pPr lvl="3"/>
            <a:r>
              <a:rPr lang="nl-NL" dirty="0"/>
              <a:t>bel 1-1-2 als de diabeet door een hypo </a:t>
            </a:r>
            <a:r>
              <a:rPr lang="nl-NL" dirty="0" smtClean="0"/>
              <a:t>niet-alert </a:t>
            </a:r>
            <a:r>
              <a:rPr lang="nl-NL" dirty="0"/>
              <a:t>is of niet meer reageert</a:t>
            </a:r>
          </a:p>
          <a:p>
            <a:pPr lvl="3"/>
            <a:r>
              <a:rPr lang="nl-NL" dirty="0"/>
              <a:t>geef koolhydraten als de diabeet nog wel alert is</a:t>
            </a:r>
          </a:p>
          <a:p>
            <a:pPr lvl="3"/>
            <a:r>
              <a:rPr lang="nl-NL" dirty="0"/>
              <a:t>geef geen eten of drinken als de diabeet niet meer alert is (bijvoorbeeld onverklaarbare agressie)</a:t>
            </a:r>
          </a:p>
          <a:p>
            <a:pPr lvl="3"/>
            <a:r>
              <a:rPr lang="nl-NL" dirty="0" smtClean="0"/>
              <a:t>leg </a:t>
            </a:r>
            <a:r>
              <a:rPr lang="nl-NL" dirty="0"/>
              <a:t>bij bewusteloosheid </a:t>
            </a:r>
            <a:r>
              <a:rPr lang="nl-NL" dirty="0" smtClean="0"/>
              <a:t>de diabeet op de zij of in de stabiele zijligging</a:t>
            </a:r>
            <a:endParaRPr lang="nl-NL" dirty="0"/>
          </a:p>
          <a:p>
            <a:pPr lvl="3"/>
            <a:r>
              <a:rPr lang="nl-NL" dirty="0"/>
              <a:t>bel huisarts of </a:t>
            </a:r>
            <a:r>
              <a:rPr lang="nl-NL" dirty="0" smtClean="0"/>
              <a:t>spoedpost van de huisartsen bij </a:t>
            </a:r>
            <a:r>
              <a:rPr lang="nl-NL" dirty="0"/>
              <a:t>een hyper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78834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</a:t>
            </a:r>
            <a:r>
              <a:rPr lang="nl-NL" dirty="0" smtClean="0"/>
              <a:t>ziekten met </a:t>
            </a:r>
            <a:r>
              <a:rPr lang="nl-NL" dirty="0"/>
              <a:t>gevolgen voor </a:t>
            </a:r>
            <a:r>
              <a:rPr lang="nl-NL" dirty="0" smtClean="0"/>
              <a:t>het bewustzijn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57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Beroerte</a:t>
            </a:r>
          </a:p>
          <a:p>
            <a:pPr lvl="3"/>
            <a:r>
              <a:rPr lang="nl-NL" dirty="0"/>
              <a:t>bel 1-1-2 bij stoornis in het bewustzijn</a:t>
            </a:r>
          </a:p>
          <a:p>
            <a:pPr lvl="3"/>
            <a:r>
              <a:rPr lang="nl-NL" dirty="0"/>
              <a:t>doe de </a:t>
            </a:r>
            <a:r>
              <a:rPr lang="nl-NL" dirty="0" smtClean="0"/>
              <a:t>Mond-Spraak-Arm </a:t>
            </a:r>
            <a:r>
              <a:rPr lang="nl-NL" dirty="0"/>
              <a:t>test</a:t>
            </a:r>
          </a:p>
          <a:p>
            <a:pPr lvl="3"/>
            <a:r>
              <a:rPr lang="nl-NL" dirty="0"/>
              <a:t>bel 1-1-2 bij vermoeden beroerte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411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III Levensbedreigende letsels en ziekten: </a:t>
            </a:r>
            <a:r>
              <a:rPr lang="nl-NL" dirty="0" smtClean="0"/>
              <a:t>ziekten met </a:t>
            </a:r>
            <a:r>
              <a:rPr lang="nl-NL" dirty="0"/>
              <a:t>gevolgen voor </a:t>
            </a:r>
            <a:r>
              <a:rPr lang="nl-NL" dirty="0" smtClean="0"/>
              <a:t>het bewustzijn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58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135876" lvl="3" indent="0">
              <a:buNone/>
            </a:pPr>
            <a:r>
              <a:rPr lang="nl-NL" b="1" dirty="0"/>
              <a:t>Flauwte met </a:t>
            </a:r>
            <a:r>
              <a:rPr lang="nl-NL" b="1" dirty="0" smtClean="0"/>
              <a:t>wegraking</a:t>
            </a:r>
          </a:p>
          <a:p>
            <a:pPr lvl="3"/>
            <a:r>
              <a:rPr lang="nl-NL" dirty="0" smtClean="0"/>
              <a:t>bel 1-1-2 bij wegraking</a:t>
            </a:r>
          </a:p>
          <a:p>
            <a:pPr lvl="3"/>
            <a:r>
              <a:rPr lang="nl-NL" dirty="0" smtClean="0"/>
              <a:t>bel </a:t>
            </a:r>
            <a:r>
              <a:rPr lang="nl-NL" dirty="0"/>
              <a:t>1-1-2 bij </a:t>
            </a:r>
            <a:r>
              <a:rPr lang="nl-NL" dirty="0" smtClean="0"/>
              <a:t>flauwte </a:t>
            </a:r>
            <a:r>
              <a:rPr lang="nl-NL" dirty="0"/>
              <a:t>onder de 6 jaar en boven de 40 </a:t>
            </a:r>
            <a:r>
              <a:rPr lang="nl-NL" dirty="0" smtClean="0"/>
              <a:t>jaar</a:t>
            </a:r>
          </a:p>
          <a:p>
            <a:pPr lvl="3"/>
            <a:r>
              <a:rPr lang="nl-NL" dirty="0"/>
              <a:t>b</a:t>
            </a:r>
            <a:r>
              <a:rPr lang="nl-NL" dirty="0" smtClean="0"/>
              <a:t>el 1-1-2 bij een flauwte tijdens inspanning</a:t>
            </a:r>
          </a:p>
          <a:p>
            <a:pPr lvl="3"/>
            <a:r>
              <a:rPr lang="nl-NL" dirty="0" smtClean="0"/>
              <a:t>als </a:t>
            </a:r>
            <a:r>
              <a:rPr lang="nl-NL" dirty="0"/>
              <a:t>zeker is met een flauwte te maken </a:t>
            </a:r>
            <a:r>
              <a:rPr lang="nl-NL" dirty="0" smtClean="0"/>
              <a:t>hebben, </a:t>
            </a:r>
            <a:r>
              <a:rPr lang="nl-NL" dirty="0"/>
              <a:t>mag eerst 2 minuten afgewacht worden of het slachtoffer </a:t>
            </a:r>
            <a:r>
              <a:rPr lang="nl-NL" dirty="0" smtClean="0"/>
              <a:t>opknapt; </a:t>
            </a:r>
            <a:r>
              <a:rPr lang="nl-NL" dirty="0" smtClean="0"/>
              <a:t>anders toch 1-1-2 bellen</a:t>
            </a:r>
          </a:p>
          <a:p>
            <a:pPr marL="135876" lvl="3" indent="0">
              <a:buNone/>
            </a:pPr>
            <a:r>
              <a:rPr lang="nl-NL" b="1" dirty="0"/>
              <a:t>Flauwte </a:t>
            </a:r>
            <a:r>
              <a:rPr lang="nl-NL" b="1" dirty="0" smtClean="0"/>
              <a:t>zonder wegraking</a:t>
            </a:r>
          </a:p>
          <a:p>
            <a:pPr lvl="3"/>
            <a:r>
              <a:rPr lang="nl-NL" dirty="0" smtClean="0"/>
              <a:t>laat </a:t>
            </a:r>
            <a:r>
              <a:rPr lang="nl-NL" dirty="0"/>
              <a:t>het slachtoffer gaan liggen bij een dreigende wegraking; bel de huisarts of de spoedpost van de huisartsen als het slachtoffer niet opknapt van 10 minuten </a:t>
            </a:r>
            <a:r>
              <a:rPr lang="nl-NL" dirty="0" smtClean="0"/>
              <a:t>liggen</a:t>
            </a:r>
            <a:endParaRPr lang="nl-NL" dirty="0"/>
          </a:p>
          <a:p>
            <a:pPr marL="135876" lvl="3" indent="0">
              <a:buNone/>
            </a:pPr>
            <a:r>
              <a:rPr lang="nl-NL" dirty="0" smtClean="0"/>
              <a:t>Bij flauwte (met en zonder wegraking) benen optillen indien er geen trauma heeft plaatsgevonden</a:t>
            </a:r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397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59</a:t>
            </a:fld>
            <a:endParaRPr lang="nl-NL" dirty="0"/>
          </a:p>
        </p:txBody>
      </p:sp>
      <p:sp>
        <p:nvSpPr>
          <p:cNvPr id="14" name="Rechthoek 13">
            <a:hlinkClick r:id="rId4" action="ppaction://hlinksldjump"/>
          </p:cNvPr>
          <p:cNvSpPr/>
          <p:nvPr/>
        </p:nvSpPr>
        <p:spPr>
          <a:xfrm>
            <a:off x="1094352" y="3035892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/>
              <a:t>III </a:t>
            </a:r>
            <a:br>
              <a:rPr lang="nl-NL" sz="1400" b="0" dirty="0"/>
            </a:br>
            <a:r>
              <a:rPr lang="nl-NL" sz="1400" b="0" dirty="0" smtClean="0"/>
              <a:t>Levensbedreigende</a:t>
            </a:r>
          </a:p>
          <a:p>
            <a:pPr algn="ctr"/>
            <a:r>
              <a:rPr lang="nl-NL" sz="1400" b="0" dirty="0"/>
              <a:t>l</a:t>
            </a:r>
            <a:r>
              <a:rPr lang="nl-NL" sz="1400" b="0" dirty="0" smtClean="0"/>
              <a:t>etsels en ziekten</a:t>
            </a:r>
            <a:endParaRPr lang="nl-NL" sz="1400" b="0" dirty="0"/>
          </a:p>
        </p:txBody>
      </p:sp>
      <p:sp>
        <p:nvSpPr>
          <p:cNvPr id="20" name="Rechthoek 19">
            <a:hlinkClick r:id="rId5" action="ppaction://hlinksldjump"/>
          </p:cNvPr>
          <p:cNvSpPr/>
          <p:nvPr/>
        </p:nvSpPr>
        <p:spPr>
          <a:xfrm>
            <a:off x="1094352" y="1545636"/>
            <a:ext cx="3365429" cy="12941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/>
              <a:t>I </a:t>
            </a:r>
            <a:br>
              <a:rPr lang="nl-NL" sz="1400" b="0" dirty="0"/>
            </a:br>
            <a:r>
              <a:rPr lang="nl-NL" sz="1400" b="0" dirty="0" smtClean="0"/>
              <a:t>Algemeen</a:t>
            </a:r>
            <a:endParaRPr lang="nl-NL" sz="1400" b="0" dirty="0"/>
          </a:p>
        </p:txBody>
      </p:sp>
      <p:sp>
        <p:nvSpPr>
          <p:cNvPr id="21" name="Rechthoek 20">
            <a:hlinkClick r:id="rId6" action="ppaction://hlinksldjump"/>
          </p:cNvPr>
          <p:cNvSpPr/>
          <p:nvPr/>
        </p:nvSpPr>
        <p:spPr>
          <a:xfrm>
            <a:off x="4670451" y="3035892"/>
            <a:ext cx="3365429" cy="129415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576" tIns="34327" rIns="68653" bIns="34327" rtlCol="0" anchor="ctr"/>
          <a:lstStyle/>
          <a:p>
            <a:pPr algn="ctr"/>
            <a:r>
              <a:rPr lang="nl-NL" sz="1400" b="0" dirty="0"/>
              <a:t>IV </a:t>
            </a:r>
            <a:br>
              <a:rPr lang="nl-NL" sz="1400" b="0" dirty="0"/>
            </a:br>
            <a:r>
              <a:rPr lang="nl-NL" sz="1400" b="0" dirty="0" smtClean="0"/>
              <a:t>Overige letsels en ziekten</a:t>
            </a:r>
            <a:endParaRPr lang="nl-NL" sz="1400" b="0" dirty="0"/>
          </a:p>
        </p:txBody>
      </p:sp>
      <p:sp>
        <p:nvSpPr>
          <p:cNvPr id="22" name="Rechthoek 21">
            <a:hlinkClick r:id="rId7" action="ppaction://hlinksldjump"/>
          </p:cNvPr>
          <p:cNvSpPr/>
          <p:nvPr/>
        </p:nvSpPr>
        <p:spPr>
          <a:xfrm>
            <a:off x="4670451" y="1545636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576" tIns="34327" rIns="68653" bIns="34327" rtlCol="0" anchor="ctr"/>
          <a:lstStyle/>
          <a:p>
            <a:pPr algn="ctr"/>
            <a:r>
              <a:rPr lang="nl-NL" sz="1400" b="0" dirty="0"/>
              <a:t>II </a:t>
            </a:r>
            <a:br>
              <a:rPr lang="nl-NL" sz="1400" b="0" dirty="0"/>
            </a:br>
            <a:r>
              <a:rPr lang="nl-NL" sz="1400" b="0" dirty="0" smtClean="0"/>
              <a:t>Voorkom (meer) </a:t>
            </a:r>
          </a:p>
          <a:p>
            <a:pPr algn="ctr"/>
            <a:r>
              <a:rPr lang="nl-NL" sz="1400" b="0" dirty="0" smtClean="0"/>
              <a:t>slachtoffers</a:t>
            </a:r>
            <a:endParaRPr lang="nl-NL" sz="1400" b="0" dirty="0"/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</p:grpSp>
      <p:sp>
        <p:nvSpPr>
          <p:cNvPr id="8" name="Rechthoek 7">
            <a:hlinkClick r:id="rId8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  <p:sp>
        <p:nvSpPr>
          <p:cNvPr id="19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nl-NL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20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 </a:t>
            </a:r>
            <a:r>
              <a:rPr lang="nl-NL" dirty="0" smtClean="0"/>
              <a:t>Algemeen: </a:t>
            </a:r>
            <a:r>
              <a:rPr lang="nl-NL" dirty="0" smtClean="0"/>
              <a:t>het slachtoffer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6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sz="1500" dirty="0" smtClean="0"/>
              <a:t>Eerstehulpverlenersgedrag</a:t>
            </a:r>
          </a:p>
          <a:p>
            <a:pPr lvl="3"/>
            <a:r>
              <a:rPr lang="nl-NL" dirty="0" smtClean="0"/>
              <a:t>respectvol</a:t>
            </a:r>
          </a:p>
          <a:p>
            <a:pPr lvl="3"/>
            <a:r>
              <a:rPr lang="nl-NL" dirty="0" smtClean="0"/>
              <a:t>geruststellen</a:t>
            </a:r>
          </a:p>
          <a:p>
            <a:pPr lvl="3"/>
            <a:r>
              <a:rPr lang="nl-NL" dirty="0" smtClean="0"/>
              <a:t>omgaan met persoonlijke gegevens</a:t>
            </a:r>
            <a:endParaRPr lang="nl-NL" dirty="0"/>
          </a:p>
          <a:p>
            <a:pPr lvl="3"/>
            <a:endParaRPr lang="nl-NL" dirty="0"/>
          </a:p>
          <a:p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8094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60</a:t>
            </a:fld>
            <a:endParaRPr lang="nl-NL" dirty="0"/>
          </a:p>
        </p:txBody>
      </p:sp>
      <p:sp>
        <p:nvSpPr>
          <p:cNvPr id="21" name="Rechthoek 20">
            <a:hlinkClick r:id="rId4" action="ppaction://hlinksldjump"/>
          </p:cNvPr>
          <p:cNvSpPr/>
          <p:nvPr/>
        </p:nvSpPr>
        <p:spPr>
          <a:xfrm>
            <a:off x="4670451" y="3035892"/>
            <a:ext cx="3365429" cy="129415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576" tIns="34327" rIns="68653" bIns="34327" rtlCol="0" anchor="ctr"/>
          <a:lstStyle/>
          <a:p>
            <a:pPr algn="ctr"/>
            <a:r>
              <a:rPr lang="nl-NL" sz="1400" b="0" dirty="0"/>
              <a:t>IV </a:t>
            </a:r>
            <a:br>
              <a:rPr lang="nl-NL" sz="1400" b="0" dirty="0"/>
            </a:br>
            <a:r>
              <a:rPr lang="nl-NL" sz="1400" b="0" dirty="0" smtClean="0"/>
              <a:t>Overige letsels en ziekten</a:t>
            </a:r>
            <a:endParaRPr lang="nl-NL" sz="1400" b="0" dirty="0"/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</p:grpSp>
      <p:sp>
        <p:nvSpPr>
          <p:cNvPr id="8" name="Rechthoek 7">
            <a:hlinkClick r:id="rId5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  <p:sp>
        <p:nvSpPr>
          <p:cNvPr id="19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nl-NL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5955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</a:t>
            </a:r>
            <a:r>
              <a:rPr lang="nl-NL" dirty="0" smtClean="0"/>
              <a:t>ziekten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61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Beoordeling overige letsels en ziekten</a:t>
            </a:r>
          </a:p>
          <a:p>
            <a:pPr marL="135876" lvl="3" indent="0">
              <a:buNone/>
            </a:pPr>
            <a:r>
              <a:rPr lang="nl-NL" dirty="0"/>
              <a:t>Op grond van het ongevalsmechanisme moet mogelijk toch professionele hulp worden ingeschakeld, ook al zijn er geen klachten</a:t>
            </a:r>
            <a:r>
              <a:rPr lang="nl-NL" dirty="0" smtClean="0"/>
              <a:t>.</a:t>
            </a:r>
            <a:endParaRPr lang="nl-NL" dirty="0"/>
          </a:p>
          <a:p>
            <a:pPr lvl="3"/>
            <a:r>
              <a:rPr lang="nl-NL" dirty="0" smtClean="0"/>
              <a:t>vraag naar pijn en andere </a:t>
            </a:r>
            <a:r>
              <a:rPr lang="nl-NL" dirty="0" smtClean="0"/>
              <a:t>klachten</a:t>
            </a:r>
            <a:br>
              <a:rPr lang="nl-NL" dirty="0" smtClean="0"/>
            </a:br>
            <a:r>
              <a:rPr lang="nl-NL" dirty="0" smtClean="0"/>
              <a:t>kijk </a:t>
            </a:r>
            <a:r>
              <a:rPr lang="nl-NL" dirty="0" smtClean="0"/>
              <a:t>naar </a:t>
            </a:r>
            <a:r>
              <a:rPr lang="nl-NL" dirty="0" smtClean="0"/>
              <a:t>bloedverlies, afwijkende </a:t>
            </a:r>
            <a:r>
              <a:rPr lang="nl-NL" dirty="0" smtClean="0"/>
              <a:t>huidskleur of stand lichaamsdelen</a:t>
            </a:r>
          </a:p>
          <a:p>
            <a:pPr lvl="3"/>
            <a:r>
              <a:rPr lang="nl-NL" dirty="0" smtClean="0"/>
              <a:t>probeer </a:t>
            </a:r>
            <a:r>
              <a:rPr lang="nl-NL" dirty="0"/>
              <a:t>een inschatting te maken van de krachten die op het slachtoffer hebben ingewerkt</a:t>
            </a:r>
          </a:p>
          <a:p>
            <a:pPr lvl="3"/>
            <a:r>
              <a:rPr lang="nl-NL" dirty="0" smtClean="0"/>
              <a:t>alleen kleding verwijderen bij onderkoeling (natte kleding), </a:t>
            </a:r>
            <a:r>
              <a:rPr lang="nl-NL" dirty="0" smtClean="0"/>
              <a:t>verontreiniging </a:t>
            </a:r>
            <a:r>
              <a:rPr lang="nl-NL" dirty="0" smtClean="0"/>
              <a:t>gevaarlijke stoffen, </a:t>
            </a:r>
            <a:r>
              <a:rPr lang="nl-NL" dirty="0" smtClean="0"/>
              <a:t>het </a:t>
            </a:r>
            <a:r>
              <a:rPr lang="nl-NL" dirty="0" smtClean="0"/>
              <a:t>plakken van </a:t>
            </a:r>
            <a:r>
              <a:rPr lang="nl-NL" dirty="0" smtClean="0"/>
              <a:t>AED-elektroden </a:t>
            </a:r>
            <a:r>
              <a:rPr lang="nl-NL" dirty="0" smtClean="0"/>
              <a:t>en </a:t>
            </a:r>
            <a:r>
              <a:rPr lang="nl-NL" dirty="0" smtClean="0"/>
              <a:t>de </a:t>
            </a:r>
            <a:r>
              <a:rPr lang="nl-NL" dirty="0" smtClean="0"/>
              <a:t>verzorging van wonden</a:t>
            </a:r>
          </a:p>
          <a:p>
            <a:pPr lvl="3"/>
            <a:r>
              <a:rPr lang="nl-NL" dirty="0" smtClean="0"/>
              <a:t>maak alleen op verzoek van de centralist foto’s of video’s</a:t>
            </a: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374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ziekten: o</a:t>
            </a:r>
            <a:r>
              <a:rPr lang="nl-NL" dirty="0" smtClean="0"/>
              <a:t>mgevingsinvloeden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62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135876" lvl="3" indent="0">
              <a:buClr>
                <a:srgbClr val="F05A23"/>
              </a:buClr>
              <a:buNone/>
            </a:pPr>
            <a:r>
              <a:rPr lang="nl-NL" b="1" dirty="0" smtClean="0">
                <a:solidFill>
                  <a:srgbClr val="515340"/>
                </a:solidFill>
              </a:rPr>
              <a:t>Onderkoeling </a:t>
            </a:r>
            <a:endParaRPr lang="nl-NL" dirty="0" smtClean="0">
              <a:solidFill>
                <a:srgbClr val="515340"/>
              </a:solidFill>
            </a:endParaRPr>
          </a:p>
          <a:p>
            <a:pPr lvl="3">
              <a:buClr>
                <a:srgbClr val="F05A23"/>
              </a:buClr>
            </a:pPr>
            <a:r>
              <a:rPr lang="nl-NL" dirty="0" smtClean="0">
                <a:solidFill>
                  <a:srgbClr val="515340"/>
                </a:solidFill>
              </a:rPr>
              <a:t> bel </a:t>
            </a:r>
            <a:r>
              <a:rPr lang="nl-NL" dirty="0" smtClean="0">
                <a:solidFill>
                  <a:srgbClr val="515340"/>
                </a:solidFill>
              </a:rPr>
              <a:t>1-1-2 </a:t>
            </a:r>
            <a:r>
              <a:rPr lang="nl-NL" dirty="0" smtClean="0">
                <a:solidFill>
                  <a:srgbClr val="515340"/>
                </a:solidFill>
              </a:rPr>
              <a:t>bij suf worden</a:t>
            </a:r>
          </a:p>
          <a:p>
            <a:pPr lvl="3">
              <a:buClr>
                <a:srgbClr val="F05A23"/>
              </a:buClr>
            </a:pPr>
            <a:r>
              <a:rPr lang="nl-NL" dirty="0" smtClean="0">
                <a:solidFill>
                  <a:srgbClr val="515340"/>
                </a:solidFill>
              </a:rPr>
              <a:t>zorg voor een warme omgeving en dek af met (fleece)dekens</a:t>
            </a:r>
          </a:p>
          <a:p>
            <a:pPr marL="135876" lvl="3" indent="0">
              <a:buClr>
                <a:srgbClr val="F05A23"/>
              </a:buClr>
              <a:buNone/>
            </a:pPr>
            <a:r>
              <a:rPr lang="nl-NL" b="1" dirty="0" smtClean="0">
                <a:solidFill>
                  <a:srgbClr val="515340"/>
                </a:solidFill>
              </a:rPr>
              <a:t>Oververhitting</a:t>
            </a:r>
          </a:p>
          <a:p>
            <a:pPr lvl="3">
              <a:buClr>
                <a:srgbClr val="F05A23"/>
              </a:buClr>
            </a:pPr>
            <a:r>
              <a:rPr lang="nl-NL" dirty="0">
                <a:solidFill>
                  <a:srgbClr val="515340"/>
                </a:solidFill>
              </a:rPr>
              <a:t> </a:t>
            </a:r>
            <a:r>
              <a:rPr lang="nl-NL" dirty="0" smtClean="0">
                <a:solidFill>
                  <a:srgbClr val="515340"/>
                </a:solidFill>
              </a:rPr>
              <a:t>bel </a:t>
            </a:r>
            <a:r>
              <a:rPr lang="nl-NL" dirty="0" smtClean="0">
                <a:solidFill>
                  <a:srgbClr val="515340"/>
                </a:solidFill>
              </a:rPr>
              <a:t>1-1-2 </a:t>
            </a:r>
            <a:r>
              <a:rPr lang="nl-NL" dirty="0" smtClean="0">
                <a:solidFill>
                  <a:srgbClr val="515340"/>
                </a:solidFill>
              </a:rPr>
              <a:t>bij sufheid/verwardheid/ongecoördineerd zijn/evenwichtsstoornissen</a:t>
            </a:r>
          </a:p>
          <a:p>
            <a:pPr lvl="3">
              <a:buClr>
                <a:srgbClr val="F05A23"/>
              </a:buClr>
            </a:pPr>
            <a:r>
              <a:rPr lang="nl-NL" dirty="0" smtClean="0">
                <a:solidFill>
                  <a:srgbClr val="515340"/>
                </a:solidFill>
              </a:rPr>
              <a:t>zorg voor een koele omgeving, overtollige kleding uit, geef </a:t>
            </a:r>
            <a:r>
              <a:rPr lang="nl-NL" dirty="0" smtClean="0">
                <a:solidFill>
                  <a:srgbClr val="515340"/>
                </a:solidFill>
              </a:rPr>
              <a:t>sportdrank, </a:t>
            </a:r>
            <a:r>
              <a:rPr lang="nl-NL" dirty="0" smtClean="0">
                <a:solidFill>
                  <a:srgbClr val="515340"/>
                </a:solidFill>
              </a:rPr>
              <a:t>voeten in teiltje koud water, koel onmiddellijk bij hoofdpijn en misselijkheid, laat liggen bij duizeligheid</a:t>
            </a:r>
          </a:p>
          <a:p>
            <a:pPr lvl="3">
              <a:buClr>
                <a:srgbClr val="F05A23"/>
              </a:buClr>
            </a:pPr>
            <a:r>
              <a:rPr lang="nl-NL" dirty="0" smtClean="0">
                <a:solidFill>
                  <a:srgbClr val="515340"/>
                </a:solidFill>
              </a:rPr>
              <a:t>zorg eventueel voor schaduw met een reddingsdeken</a:t>
            </a:r>
          </a:p>
          <a:p>
            <a:pPr marL="135876" lvl="3" indent="0">
              <a:buNone/>
            </a:pPr>
            <a:r>
              <a:rPr lang="nl-NL" dirty="0"/>
              <a:t>Bel de huisarts of spoedpost van de huisartsen als het slachtoffer door misselijkheid niet kan drinken of niet opknapt</a:t>
            </a:r>
            <a:r>
              <a:rPr lang="nl-NL" dirty="0" smtClean="0"/>
              <a:t>.</a:t>
            </a:r>
            <a:endParaRPr lang="nl-NL" dirty="0" smtClean="0">
              <a:solidFill>
                <a:srgbClr val="515340"/>
              </a:solidFill>
            </a:endParaRPr>
          </a:p>
          <a:p>
            <a:pPr lvl="3">
              <a:buClr>
                <a:srgbClr val="F05A23"/>
              </a:buClr>
            </a:pPr>
            <a:endParaRPr lang="nl-NL" dirty="0">
              <a:solidFill>
                <a:srgbClr val="515340"/>
              </a:solidFill>
            </a:endParaRPr>
          </a:p>
          <a:p>
            <a:pPr marL="135876" lvl="3" indent="0">
              <a:buClr>
                <a:srgbClr val="F05A23"/>
              </a:buClr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46970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ziekten: </a:t>
            </a:r>
            <a:r>
              <a:rPr lang="nl-NL" dirty="0" smtClean="0"/>
              <a:t>omgevingsinvloeden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63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135876" lvl="3" indent="0">
              <a:buClr>
                <a:srgbClr val="F05A23"/>
              </a:buClr>
              <a:buNone/>
            </a:pPr>
            <a:r>
              <a:rPr lang="nl-NL" b="1" dirty="0" smtClean="0">
                <a:solidFill>
                  <a:srgbClr val="515340"/>
                </a:solidFill>
              </a:rPr>
              <a:t>Reisziekte </a:t>
            </a:r>
            <a:endParaRPr lang="nl-NL" dirty="0">
              <a:solidFill>
                <a:srgbClr val="515340"/>
              </a:solidFill>
            </a:endParaRPr>
          </a:p>
          <a:p>
            <a:pPr lvl="3">
              <a:buClr>
                <a:srgbClr val="F05A23"/>
              </a:buClr>
            </a:pPr>
            <a:r>
              <a:rPr lang="nl-NL" dirty="0" smtClean="0">
                <a:solidFill>
                  <a:srgbClr val="515340"/>
                </a:solidFill>
              </a:rPr>
              <a:t>adviseer naar een vast punt aan de horizon te kijken</a:t>
            </a:r>
            <a:endParaRPr lang="nl-NL" dirty="0">
              <a:solidFill>
                <a:srgbClr val="515340"/>
              </a:solidFill>
            </a:endParaRPr>
          </a:p>
          <a:p>
            <a:pPr lvl="3">
              <a:buClr>
                <a:srgbClr val="F05A23"/>
              </a:buClr>
            </a:pPr>
            <a:r>
              <a:rPr lang="nl-NL" dirty="0">
                <a:solidFill>
                  <a:srgbClr val="515340"/>
                </a:solidFill>
              </a:rPr>
              <a:t>zorg voor </a:t>
            </a:r>
            <a:r>
              <a:rPr lang="nl-NL" dirty="0" smtClean="0">
                <a:solidFill>
                  <a:srgbClr val="515340"/>
                </a:solidFill>
              </a:rPr>
              <a:t>frisse lucht</a:t>
            </a:r>
          </a:p>
          <a:p>
            <a:pPr lvl="3">
              <a:buClr>
                <a:srgbClr val="F05A23"/>
              </a:buClr>
            </a:pPr>
            <a:r>
              <a:rPr lang="nl-NL" dirty="0" smtClean="0">
                <a:solidFill>
                  <a:srgbClr val="515340"/>
                </a:solidFill>
              </a:rPr>
              <a:t>help eventueel met het innemen van medicijnen</a:t>
            </a:r>
            <a:endParaRPr lang="nl-NL" dirty="0">
              <a:solidFill>
                <a:srgbClr val="515340"/>
              </a:solidFill>
            </a:endParaRPr>
          </a:p>
          <a:p>
            <a:pPr marL="135876" lvl="3" indent="0">
              <a:buClr>
                <a:srgbClr val="F05A23"/>
              </a:buClr>
              <a:buNone/>
            </a:pPr>
            <a:endParaRPr lang="nl-NL" b="1" dirty="0" smtClean="0">
              <a:solidFill>
                <a:srgbClr val="515340"/>
              </a:solidFill>
            </a:endParaRPr>
          </a:p>
          <a:p>
            <a:pPr marL="135876" lvl="3" indent="0">
              <a:buClr>
                <a:srgbClr val="F05A23"/>
              </a:buClr>
              <a:buNone/>
            </a:pPr>
            <a:r>
              <a:rPr lang="nl-NL" b="1" dirty="0" smtClean="0">
                <a:solidFill>
                  <a:srgbClr val="515340"/>
                </a:solidFill>
              </a:rPr>
              <a:t>Hoogteziekte </a:t>
            </a:r>
            <a:endParaRPr lang="nl-NL" dirty="0">
              <a:solidFill>
                <a:srgbClr val="515340"/>
              </a:solidFill>
            </a:endParaRPr>
          </a:p>
          <a:p>
            <a:pPr lvl="3">
              <a:buClr>
                <a:srgbClr val="F05A23"/>
              </a:buClr>
            </a:pPr>
            <a:r>
              <a:rPr lang="nl-NL" dirty="0" smtClean="0">
                <a:solidFill>
                  <a:srgbClr val="515340"/>
                </a:solidFill>
              </a:rPr>
              <a:t>laat afdalen</a:t>
            </a:r>
            <a:endParaRPr lang="nl-NL" dirty="0">
              <a:solidFill>
                <a:srgbClr val="515340"/>
              </a:solidFill>
            </a:endParaRPr>
          </a:p>
          <a:p>
            <a:pPr lvl="3">
              <a:buClr>
                <a:srgbClr val="F05A23"/>
              </a:buClr>
            </a:pPr>
            <a:r>
              <a:rPr lang="nl-NL" dirty="0" smtClean="0">
                <a:solidFill>
                  <a:srgbClr val="515340"/>
                </a:solidFill>
              </a:rPr>
              <a:t>meer drinken, elke 20-30 minuten drinken aanbieden</a:t>
            </a:r>
          </a:p>
          <a:p>
            <a:pPr lvl="3">
              <a:buClr>
                <a:srgbClr val="F05A23"/>
              </a:buClr>
            </a:pPr>
            <a:r>
              <a:rPr lang="nl-NL" dirty="0" smtClean="0">
                <a:solidFill>
                  <a:srgbClr val="515340"/>
                </a:solidFill>
              </a:rPr>
              <a:t>help </a:t>
            </a:r>
            <a:r>
              <a:rPr lang="nl-NL" dirty="0">
                <a:solidFill>
                  <a:srgbClr val="515340"/>
                </a:solidFill>
              </a:rPr>
              <a:t>eventueel met het innemen van medicijnen</a:t>
            </a:r>
          </a:p>
          <a:p>
            <a:pPr marL="135876" lvl="3" indent="0">
              <a:buNone/>
            </a:pPr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32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ziekten: </a:t>
            </a:r>
            <a:r>
              <a:rPr lang="nl-NL" dirty="0" smtClean="0"/>
              <a:t>wonden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64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nl-NL" dirty="0"/>
              <a:t>laat het slachtoffer liggen bij hevig bloedverlies, gebruik zo snel mogelijk een zwachtel, zwachtel een rolletje zwachtel mee voor extra druk</a:t>
            </a:r>
          </a:p>
          <a:p>
            <a:pPr lvl="3"/>
            <a:r>
              <a:rPr lang="nl-NL" dirty="0"/>
              <a:t>gebruik hechtstrips bij bloedende snijwonden</a:t>
            </a:r>
          </a:p>
          <a:p>
            <a:pPr lvl="3"/>
            <a:r>
              <a:rPr lang="nl-NL" dirty="0"/>
              <a:t>dek uitpuilende organen (darmen) </a:t>
            </a:r>
            <a:r>
              <a:rPr lang="nl-NL" dirty="0" smtClean="0"/>
              <a:t>losjes af </a:t>
            </a:r>
            <a:r>
              <a:rPr lang="nl-NL" dirty="0"/>
              <a:t>met </a:t>
            </a:r>
            <a:r>
              <a:rPr lang="nl-NL" dirty="0" smtClean="0"/>
              <a:t>plastic huishoudfolie/niet-verklevende kompressen/schone </a:t>
            </a:r>
            <a:r>
              <a:rPr lang="nl-NL" dirty="0"/>
              <a:t>doeken of lakens en maak dit zo mogelijk nat met schoon </a:t>
            </a:r>
            <a:r>
              <a:rPr lang="nl-NL" dirty="0" smtClean="0"/>
              <a:t>water, duw de organen </a:t>
            </a:r>
            <a:r>
              <a:rPr lang="nl-NL" b="1" dirty="0" smtClean="0"/>
              <a:t>niet</a:t>
            </a:r>
            <a:r>
              <a:rPr lang="nl-NL" dirty="0" smtClean="0"/>
              <a:t> terug (bel 1-1-2)</a:t>
            </a:r>
          </a:p>
          <a:p>
            <a:pPr lvl="3"/>
            <a:r>
              <a:rPr lang="nl-NL" dirty="0" smtClean="0"/>
              <a:t>afgescheurde lichaamsdelen in schone, droge plastic zak en doe deze zak in een andere plastic zak met smeltend ijs of ijs waaraan water is toegevoegd</a:t>
            </a:r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9827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ziekten: </a:t>
            </a:r>
            <a:r>
              <a:rPr lang="nl-NL" dirty="0" smtClean="0"/>
              <a:t>wonden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65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nl-NL" dirty="0"/>
              <a:t>verwijder sieraden</a:t>
            </a:r>
          </a:p>
          <a:p>
            <a:pPr lvl="3"/>
            <a:r>
              <a:rPr lang="nl-NL" dirty="0"/>
              <a:t>spoel kleine </a:t>
            </a:r>
            <a:r>
              <a:rPr lang="nl-NL" dirty="0" smtClean="0"/>
              <a:t>wonden/bijtwonden/vuile </a:t>
            </a:r>
            <a:r>
              <a:rPr lang="nl-NL" dirty="0"/>
              <a:t>wonden met schoon water</a:t>
            </a:r>
          </a:p>
          <a:p>
            <a:pPr lvl="3"/>
            <a:r>
              <a:rPr lang="nl-NL" dirty="0"/>
              <a:t>breng huidontsmettingsmiddel aan rondom kleine wonden of in de wond bij ontbreken schoon water</a:t>
            </a:r>
          </a:p>
          <a:p>
            <a:pPr lvl="3"/>
            <a:r>
              <a:rPr lang="nl-NL" dirty="0"/>
              <a:t>dek steriel af of anders zo schoon </a:t>
            </a:r>
            <a:r>
              <a:rPr lang="nl-NL" dirty="0" smtClean="0"/>
              <a:t>mogelijk</a:t>
            </a:r>
            <a:endParaRPr lang="nl-NL" dirty="0"/>
          </a:p>
          <a:p>
            <a:pPr marL="135876" lvl="3" indent="0">
              <a:buNone/>
            </a:pPr>
            <a:r>
              <a:rPr lang="nl-NL" dirty="0" smtClean="0"/>
              <a:t>Adviseer </a:t>
            </a:r>
            <a:r>
              <a:rPr lang="nl-NL" dirty="0"/>
              <a:t>tetanusvaccinatie elke 10 jaar te herhalen. </a:t>
            </a:r>
          </a:p>
          <a:p>
            <a:pPr indent="-135876"/>
            <a:r>
              <a:rPr lang="nl-NL" dirty="0" smtClean="0"/>
              <a:t>Bel zo </a:t>
            </a:r>
            <a:r>
              <a:rPr lang="nl-NL" dirty="0"/>
              <a:t>snel mogelijk </a:t>
            </a:r>
            <a:r>
              <a:rPr lang="nl-NL" dirty="0" smtClean="0"/>
              <a:t>de </a:t>
            </a:r>
            <a:r>
              <a:rPr lang="nl-NL" dirty="0"/>
              <a:t>huisarts of </a:t>
            </a:r>
            <a:r>
              <a:rPr lang="nl-NL" dirty="0" smtClean="0"/>
              <a:t>spoedpost van de huisartsen na </a:t>
            </a:r>
            <a:r>
              <a:rPr lang="nl-NL" dirty="0"/>
              <a:t>bijtwonden van wilde dieren .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089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ziekten: </a:t>
            </a:r>
            <a:r>
              <a:rPr lang="nl-NL" dirty="0" smtClean="0"/>
              <a:t>wonden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66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nl-NL" dirty="0"/>
              <a:t>Verbinden van wonden</a:t>
            </a:r>
          </a:p>
          <a:p>
            <a:pPr marL="135876" lvl="3" indent="0">
              <a:buNone/>
            </a:pPr>
            <a:r>
              <a:rPr lang="nl-NL" dirty="0"/>
              <a:t>Het </a:t>
            </a:r>
            <a:r>
              <a:rPr lang="nl-NL" dirty="0" smtClean="0"/>
              <a:t>wondkussen:</a:t>
            </a:r>
            <a:endParaRPr lang="nl-NL" dirty="0"/>
          </a:p>
          <a:p>
            <a:pPr lvl="3"/>
            <a:r>
              <a:rPr lang="nl-NL" dirty="0"/>
              <a:t>moet steriel zijn</a:t>
            </a:r>
          </a:p>
          <a:p>
            <a:pPr lvl="3"/>
            <a:r>
              <a:rPr lang="nl-NL" dirty="0"/>
              <a:t>mag niet verschuiven</a:t>
            </a:r>
          </a:p>
          <a:p>
            <a:pPr lvl="3"/>
            <a:r>
              <a:rPr lang="nl-NL" dirty="0"/>
              <a:t>is bij voorkeur niet-verklevend</a:t>
            </a:r>
          </a:p>
          <a:p>
            <a:pPr lvl="3"/>
            <a:r>
              <a:rPr lang="nl-NL" dirty="0"/>
              <a:t>bedekt de hele wond</a:t>
            </a:r>
          </a:p>
          <a:p>
            <a:pPr indent="-135876"/>
            <a:endParaRPr lang="nl-NL" dirty="0"/>
          </a:p>
          <a:p>
            <a:pPr indent="-135876"/>
            <a:r>
              <a:rPr lang="nl-NL" dirty="0"/>
              <a:t>Raak het deel dat op de wond komt niet aan.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543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ziekten: </a:t>
            </a:r>
            <a:r>
              <a:rPr lang="nl-NL" dirty="0" smtClean="0"/>
              <a:t>wonden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67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nl-NL" dirty="0"/>
              <a:t>Verbinden van wonden</a:t>
            </a:r>
          </a:p>
          <a:p>
            <a:pPr marL="135876" lvl="3" indent="0">
              <a:buNone/>
            </a:pPr>
            <a:r>
              <a:rPr lang="nl-NL" dirty="0"/>
              <a:t>Op de wond:</a:t>
            </a:r>
          </a:p>
          <a:p>
            <a:pPr lvl="3"/>
            <a:r>
              <a:rPr lang="nl-NL" dirty="0"/>
              <a:t>wondpleister</a:t>
            </a:r>
          </a:p>
          <a:p>
            <a:pPr lvl="3"/>
            <a:r>
              <a:rPr lang="nl-NL" dirty="0"/>
              <a:t>kompres</a:t>
            </a:r>
          </a:p>
          <a:p>
            <a:pPr lvl="3"/>
            <a:r>
              <a:rPr lang="nl-NL" dirty="0"/>
              <a:t>snelverband</a:t>
            </a:r>
          </a:p>
          <a:p>
            <a:pPr indent="-135876"/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599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ziekten: </a:t>
            </a:r>
            <a:r>
              <a:rPr lang="nl-NL" dirty="0" smtClean="0"/>
              <a:t>wonden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68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nl-NL" dirty="0"/>
              <a:t>Vastleggen dekverband met:</a:t>
            </a:r>
          </a:p>
          <a:p>
            <a:pPr lvl="3"/>
            <a:r>
              <a:rPr lang="nl-NL" dirty="0"/>
              <a:t>kleefpleister</a:t>
            </a:r>
          </a:p>
          <a:p>
            <a:pPr lvl="3"/>
            <a:r>
              <a:rPr lang="nl-NL" dirty="0"/>
              <a:t>vingerverband</a:t>
            </a:r>
          </a:p>
          <a:p>
            <a:pPr lvl="3"/>
            <a:r>
              <a:rPr lang="nl-NL" dirty="0"/>
              <a:t>elastische zwachtel</a:t>
            </a:r>
          </a:p>
          <a:p>
            <a:pPr lvl="3"/>
            <a:r>
              <a:rPr lang="nl-NL" dirty="0"/>
              <a:t>ideaalzwachtel</a:t>
            </a:r>
          </a:p>
          <a:p>
            <a:pPr lvl="3"/>
            <a:r>
              <a:rPr lang="nl-NL" dirty="0"/>
              <a:t>zelfklevende (cohesieve) zwachtel</a:t>
            </a:r>
          </a:p>
          <a:p>
            <a:pPr indent="-135876"/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47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ziekten: </a:t>
            </a:r>
            <a:r>
              <a:rPr lang="nl-NL" dirty="0" smtClean="0"/>
              <a:t>brandwonden: nieuwe terminologie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69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nl-NL" dirty="0"/>
              <a:t>v</a:t>
            </a:r>
            <a:r>
              <a:rPr lang="nl-NL" dirty="0" smtClean="0"/>
              <a:t>erwijder sieraden, in de weg zittende kleding en luiers/incontinentiemateriaal</a:t>
            </a:r>
          </a:p>
          <a:p>
            <a:pPr lvl="3"/>
            <a:r>
              <a:rPr lang="nl-NL" dirty="0" smtClean="0"/>
              <a:t>koel </a:t>
            </a:r>
            <a:r>
              <a:rPr lang="nl-NL" dirty="0"/>
              <a:t>10 </a:t>
            </a:r>
            <a:r>
              <a:rPr lang="nl-NL" dirty="0" smtClean="0"/>
              <a:t>minuten </a:t>
            </a:r>
            <a:r>
              <a:rPr lang="nl-NL" dirty="0"/>
              <a:t>of tot de pijn </a:t>
            </a:r>
            <a:r>
              <a:rPr lang="nl-NL" dirty="0" smtClean="0"/>
              <a:t>zakt; </a:t>
            </a:r>
            <a:r>
              <a:rPr lang="nl-NL" dirty="0"/>
              <a:t>let op onderkoeling</a:t>
            </a:r>
          </a:p>
          <a:p>
            <a:pPr lvl="3"/>
            <a:r>
              <a:rPr lang="nl-NL" dirty="0"/>
              <a:t>koel met brandwondenkompres / hydrogel bij ontbreken </a:t>
            </a:r>
            <a:r>
              <a:rPr lang="nl-NL" dirty="0" smtClean="0"/>
              <a:t>van lauw </a:t>
            </a:r>
            <a:r>
              <a:rPr lang="nl-NL" dirty="0"/>
              <a:t>kraanwater</a:t>
            </a:r>
          </a:p>
          <a:p>
            <a:pPr lvl="3"/>
            <a:r>
              <a:rPr lang="nl-NL" dirty="0"/>
              <a:t>koel desnoods met slootwater</a:t>
            </a:r>
          </a:p>
          <a:p>
            <a:pPr lvl="3"/>
            <a:r>
              <a:rPr lang="nl-NL" dirty="0"/>
              <a:t>dek wonden </a:t>
            </a:r>
            <a:r>
              <a:rPr lang="nl-NL" dirty="0" smtClean="0"/>
              <a:t>af met steriel </a:t>
            </a:r>
            <a:r>
              <a:rPr lang="nl-NL" dirty="0"/>
              <a:t>niet-verklevend </a:t>
            </a:r>
            <a:r>
              <a:rPr lang="nl-NL" dirty="0" smtClean="0"/>
              <a:t>verband,  plastic huishoudfolie of schone doek</a:t>
            </a:r>
          </a:p>
          <a:p>
            <a:pPr lvl="3"/>
            <a:r>
              <a:rPr lang="nl-NL" dirty="0" smtClean="0"/>
              <a:t>laat </a:t>
            </a:r>
            <a:r>
              <a:rPr lang="nl-NL" dirty="0"/>
              <a:t>blaren </a:t>
            </a:r>
            <a:r>
              <a:rPr lang="nl-NL" dirty="0" smtClean="0"/>
              <a:t>heel</a:t>
            </a:r>
            <a:endParaRPr lang="nl-NL" dirty="0"/>
          </a:p>
          <a:p>
            <a:pPr indent="-135876"/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Bel de huisarts of spoedpost van de huisartsen bij </a:t>
            </a:r>
            <a:r>
              <a:rPr lang="nl-NL" dirty="0" smtClean="0"/>
              <a:t>gedeeltelijke </a:t>
            </a:r>
            <a:r>
              <a:rPr lang="nl-NL" dirty="0"/>
              <a:t>en </a:t>
            </a:r>
            <a:r>
              <a:rPr lang="nl-NL" dirty="0" smtClean="0"/>
              <a:t>volledige verbrandingen van de huid.</a:t>
            </a:r>
            <a:endParaRPr lang="nl-NL" dirty="0"/>
          </a:p>
          <a:p>
            <a:pPr indent="-135876"/>
            <a:r>
              <a:rPr lang="nl-NL" dirty="0"/>
              <a:t>Bel 1-1-2 bij grote </a:t>
            </a:r>
            <a:r>
              <a:rPr lang="nl-NL" dirty="0" smtClean="0"/>
              <a:t>gedeeltelijke </a:t>
            </a:r>
            <a:r>
              <a:rPr lang="nl-NL" dirty="0"/>
              <a:t>en volledige </a:t>
            </a:r>
            <a:r>
              <a:rPr lang="nl-NL" dirty="0" smtClean="0"/>
              <a:t>verbrandingen </a:t>
            </a:r>
            <a:r>
              <a:rPr lang="nl-NL" dirty="0"/>
              <a:t>van de huid.</a:t>
            </a:r>
          </a:p>
          <a:p>
            <a:pPr indent="-135876"/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8928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 </a:t>
            </a:r>
            <a:r>
              <a:rPr lang="nl-NL" dirty="0" smtClean="0"/>
              <a:t>Algemeen: </a:t>
            </a:r>
            <a:r>
              <a:rPr lang="nl-NL" dirty="0" smtClean="0"/>
              <a:t>bellen zorgprofessional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7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nl-NL" b="1" dirty="0" smtClean="0"/>
              <a:t>1-1-2 </a:t>
            </a:r>
            <a:r>
              <a:rPr lang="nl-NL" b="1" dirty="0"/>
              <a:t>bellen </a:t>
            </a:r>
            <a:r>
              <a:rPr lang="nl-NL" dirty="0"/>
              <a:t>→ </a:t>
            </a:r>
            <a:r>
              <a:rPr lang="nl-NL" dirty="0" smtClean="0"/>
              <a:t>geef zo nodig de locatie door, beantwoord </a:t>
            </a:r>
            <a:r>
              <a:rPr lang="nl-NL" dirty="0"/>
              <a:t>de </a:t>
            </a:r>
            <a:r>
              <a:rPr lang="nl-NL" dirty="0" smtClean="0"/>
              <a:t>vragen en zet de telefoon op de luidspreker</a:t>
            </a:r>
            <a:endParaRPr lang="nl-NL" dirty="0"/>
          </a:p>
          <a:p>
            <a:pPr lvl="3"/>
            <a:r>
              <a:rPr lang="nl-NL" b="1" dirty="0" smtClean="0"/>
              <a:t>bellen huisarts of spoedpost van de huisartsen </a:t>
            </a:r>
            <a:r>
              <a:rPr lang="nl-NL" dirty="0" smtClean="0"/>
              <a:t>→</a:t>
            </a:r>
            <a:r>
              <a:rPr lang="nl-NL" dirty="0"/>
              <a:t> </a:t>
            </a:r>
            <a:r>
              <a:rPr lang="nl-NL" dirty="0" smtClean="0"/>
              <a:t>bij niet levensbedreigende letsels of ziekten is voor het ziekenhuis een verwijzing nodig</a:t>
            </a:r>
          </a:p>
          <a:p>
            <a:pPr lvl="3"/>
            <a:r>
              <a:rPr lang="nl-NL" b="1" dirty="0" smtClean="0"/>
              <a:t>advies afspraak huisarts </a:t>
            </a:r>
            <a:r>
              <a:rPr lang="nl-NL" dirty="0"/>
              <a:t>→ </a:t>
            </a:r>
            <a:r>
              <a:rPr lang="nl-NL" dirty="0" smtClean="0"/>
              <a:t>het opvolgen daarvan is </a:t>
            </a:r>
            <a:r>
              <a:rPr lang="nl-NL" dirty="0" smtClean="0"/>
              <a:t>de </a:t>
            </a:r>
            <a:r>
              <a:rPr lang="nl-NL" dirty="0" smtClean="0"/>
              <a:t>verantwoordelijkheid van het slachtoffer</a:t>
            </a:r>
            <a:endParaRPr lang="nl-NL" dirty="0" smtClean="0"/>
          </a:p>
          <a:p>
            <a:pPr lvl="3"/>
            <a:endParaRPr lang="nl-NL" dirty="0" smtClean="0"/>
          </a:p>
          <a:p>
            <a:pPr lvl="3"/>
            <a:r>
              <a:rPr lang="nl-NL" dirty="0" smtClean="0"/>
              <a:t>regel opvang </a:t>
            </a:r>
            <a:r>
              <a:rPr lang="nl-NL" dirty="0"/>
              <a:t>professionele </a:t>
            </a:r>
            <a:r>
              <a:rPr lang="nl-NL" dirty="0" smtClean="0"/>
              <a:t>hulpverleners (ambulance, brandweer, politie)</a:t>
            </a:r>
            <a:endParaRPr lang="nl-NL" dirty="0"/>
          </a:p>
          <a:p>
            <a:pPr lvl="3"/>
            <a:r>
              <a:rPr lang="nl-NL" dirty="0"/>
              <a:t>overdracht → </a:t>
            </a:r>
            <a:r>
              <a:rPr lang="nl-NL" dirty="0" smtClean="0"/>
              <a:t>beantwoord de vragen</a:t>
            </a: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503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ziekten: </a:t>
            </a:r>
            <a:r>
              <a:rPr lang="nl-NL" dirty="0" smtClean="0"/>
              <a:t>gevaarlijke stoffen op de huid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70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nl-NL" dirty="0"/>
              <a:t>vermijd altijd contact met </a:t>
            </a:r>
            <a:r>
              <a:rPr lang="nl-NL" dirty="0" smtClean="0"/>
              <a:t>gevaarlijke </a:t>
            </a:r>
            <a:r>
              <a:rPr lang="nl-NL" dirty="0"/>
              <a:t>stoffen</a:t>
            </a:r>
          </a:p>
          <a:p>
            <a:pPr lvl="3"/>
            <a:r>
              <a:rPr lang="nl-NL" dirty="0"/>
              <a:t>doe </a:t>
            </a:r>
            <a:r>
              <a:rPr lang="nl-NL" dirty="0" smtClean="0"/>
              <a:t>(indien aanwezig) </a:t>
            </a:r>
            <a:r>
              <a:rPr lang="nl-NL" dirty="0"/>
              <a:t>veiligheidsbril en beschermende werkhandschoenen aan</a:t>
            </a:r>
          </a:p>
          <a:p>
            <a:pPr lvl="3"/>
            <a:r>
              <a:rPr lang="nl-NL" dirty="0"/>
              <a:t>borstel voor het spoelen voorzichtig </a:t>
            </a:r>
            <a:r>
              <a:rPr lang="nl-NL" dirty="0" smtClean="0"/>
              <a:t>eerst giftige poeders weg</a:t>
            </a:r>
            <a:endParaRPr lang="nl-NL" dirty="0"/>
          </a:p>
          <a:p>
            <a:pPr lvl="3"/>
            <a:r>
              <a:rPr lang="nl-NL" dirty="0"/>
              <a:t>trek </a:t>
            </a:r>
            <a:r>
              <a:rPr lang="nl-NL" dirty="0" smtClean="0"/>
              <a:t>besmette kleding uit </a:t>
            </a:r>
          </a:p>
          <a:p>
            <a:pPr lvl="3"/>
            <a:r>
              <a:rPr lang="nl-NL" dirty="0" smtClean="0"/>
              <a:t>maak </a:t>
            </a:r>
            <a:r>
              <a:rPr lang="nl-NL" dirty="0"/>
              <a:t>vastzittende kleding eerst nat en verwijder ze dan voorzichtig</a:t>
            </a:r>
          </a:p>
          <a:p>
            <a:pPr lvl="3"/>
            <a:r>
              <a:rPr lang="nl-NL" dirty="0"/>
              <a:t>schoenen en sieraden moeten uit/af</a:t>
            </a:r>
          </a:p>
          <a:p>
            <a:pPr lvl="3"/>
            <a:r>
              <a:rPr lang="nl-NL" dirty="0"/>
              <a:t>spoel ruim met zo mogelijk stromend lauw water (minimaal 45 minuten</a:t>
            </a:r>
            <a:r>
              <a:rPr lang="nl-NL" dirty="0" smtClean="0"/>
              <a:t>), pas de temperatuur aan zodat het vol te houden is</a:t>
            </a:r>
            <a:endParaRPr lang="nl-NL" dirty="0"/>
          </a:p>
          <a:p>
            <a:pPr indent="-135876"/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7248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ziekten: </a:t>
            </a:r>
            <a:r>
              <a:rPr lang="nl-NL" dirty="0" smtClean="0"/>
              <a:t>giftige stoffen in de ogen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71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Spoelen van de ogen</a:t>
            </a:r>
          </a:p>
          <a:p>
            <a:pPr lvl="3"/>
            <a:r>
              <a:rPr lang="nl-NL" dirty="0"/>
              <a:t>spoel ogen 15 minuten (ook bij </a:t>
            </a:r>
            <a:r>
              <a:rPr lang="nl-NL" dirty="0" smtClean="0"/>
              <a:t>verbranding)</a:t>
            </a:r>
            <a:endParaRPr lang="nl-NL" dirty="0"/>
          </a:p>
          <a:p>
            <a:pPr lvl="3"/>
            <a:r>
              <a:rPr lang="nl-NL" dirty="0"/>
              <a:t>gebruik </a:t>
            </a:r>
            <a:r>
              <a:rPr lang="nl-NL" dirty="0" smtClean="0"/>
              <a:t>douche/waterkan</a:t>
            </a:r>
            <a:r>
              <a:rPr lang="nl-NL" dirty="0" smtClean="0"/>
              <a:t>, spoel eventueel met </a:t>
            </a:r>
            <a:r>
              <a:rPr lang="nl-NL" dirty="0" smtClean="0"/>
              <a:t>oogspoelfles/oogdouche </a:t>
            </a:r>
            <a:r>
              <a:rPr lang="nl-NL" dirty="0" smtClean="0"/>
              <a:t>volgens aanwijzingen fabrikant</a:t>
            </a:r>
            <a:endParaRPr lang="nl-NL" dirty="0"/>
          </a:p>
          <a:p>
            <a:pPr lvl="3"/>
            <a:r>
              <a:rPr lang="nl-NL" dirty="0"/>
              <a:t>laat het slachtoffer bij het gebruik van een oogspoelfles omhoog kijken en met het hoofd iets schuin, zodat de vloeistof niet in het andere oog loopt</a:t>
            </a:r>
          </a:p>
          <a:p>
            <a:pPr indent="-135876"/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3814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ziekten: </a:t>
            </a:r>
            <a:r>
              <a:rPr lang="nl-NL" dirty="0" smtClean="0"/>
              <a:t>bevriezingswonden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72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nl-NL" dirty="0"/>
              <a:t>bel </a:t>
            </a:r>
            <a:r>
              <a:rPr lang="nl-NL" dirty="0" smtClean="0"/>
              <a:t>1-1-2 </a:t>
            </a:r>
            <a:r>
              <a:rPr lang="nl-NL" dirty="0" smtClean="0"/>
              <a:t>bij </a:t>
            </a:r>
            <a:r>
              <a:rPr lang="nl-NL" dirty="0"/>
              <a:t>tweede- en derdegraads </a:t>
            </a:r>
            <a:r>
              <a:rPr lang="nl-NL" dirty="0" smtClean="0"/>
              <a:t>bevriezing</a:t>
            </a:r>
            <a:endParaRPr lang="nl-NL" dirty="0"/>
          </a:p>
          <a:p>
            <a:pPr lvl="3"/>
            <a:r>
              <a:rPr lang="nl-NL" dirty="0" smtClean="0"/>
              <a:t>warm </a:t>
            </a:r>
            <a:r>
              <a:rPr lang="nl-NL" dirty="0"/>
              <a:t>alleen op wanneer opnieuw bevriezen niet mogelijk is</a:t>
            </a:r>
          </a:p>
          <a:p>
            <a:pPr lvl="3"/>
            <a:r>
              <a:rPr lang="nl-NL" dirty="0"/>
              <a:t>warm </a:t>
            </a:r>
            <a:r>
              <a:rPr lang="nl-NL" dirty="0" smtClean="0"/>
              <a:t>dan 20-30 </a:t>
            </a:r>
            <a:r>
              <a:rPr lang="nl-NL" dirty="0"/>
              <a:t>min. op met </a:t>
            </a:r>
            <a:r>
              <a:rPr lang="nl-NL" dirty="0" smtClean="0"/>
              <a:t>warm </a:t>
            </a:r>
            <a:r>
              <a:rPr lang="nl-NL" dirty="0"/>
              <a:t>water van maximaal 40 </a:t>
            </a:r>
            <a:r>
              <a:rPr lang="nl-NL" dirty="0" smtClean="0"/>
              <a:t>graden</a:t>
            </a:r>
          </a:p>
          <a:p>
            <a:pPr lvl="3"/>
            <a:r>
              <a:rPr lang="nl-NL" dirty="0" smtClean="0"/>
              <a:t>controleer </a:t>
            </a:r>
            <a:r>
              <a:rPr lang="nl-NL" dirty="0" smtClean="0"/>
              <a:t>doorlopend de temperatuur en pas zo nodig de watertemperatuur aan (controle </a:t>
            </a:r>
            <a:r>
              <a:rPr lang="nl-NL" dirty="0"/>
              <a:t>met </a:t>
            </a:r>
            <a:r>
              <a:rPr lang="nl-NL" dirty="0" smtClean="0"/>
              <a:t>thermometer/elleboog/pols</a:t>
            </a:r>
            <a:r>
              <a:rPr lang="nl-NL" dirty="0"/>
              <a:t>)</a:t>
            </a:r>
          </a:p>
          <a:p>
            <a:pPr lvl="3"/>
            <a:r>
              <a:rPr lang="nl-NL" dirty="0" smtClean="0"/>
              <a:t>dek </a:t>
            </a:r>
            <a:r>
              <a:rPr lang="nl-NL" dirty="0"/>
              <a:t>wonden steriel af, laat blaren </a:t>
            </a:r>
            <a:r>
              <a:rPr lang="nl-NL" dirty="0" smtClean="0"/>
              <a:t>heel, plaats gaas tussen vingers of tenen als de huid is aangetast</a:t>
            </a:r>
          </a:p>
          <a:p>
            <a:pPr lvl="3"/>
            <a:r>
              <a:rPr lang="nl-NL" dirty="0" smtClean="0"/>
              <a:t>overleg eventueel met de huisarts over pijnstilling</a:t>
            </a: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179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ziekten: kneuzing en verstuiking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73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nl-NL" dirty="0"/>
              <a:t>koel </a:t>
            </a:r>
            <a:r>
              <a:rPr lang="nl-NL" dirty="0" smtClean="0"/>
              <a:t>bij pijn 10-20 minuten, laat het slachtoffer hierbij 30 minuten het getroffen ledemaat hooghouden</a:t>
            </a:r>
            <a:endParaRPr lang="nl-NL" dirty="0"/>
          </a:p>
          <a:p>
            <a:pPr lvl="3"/>
            <a:r>
              <a:rPr lang="nl-NL" dirty="0"/>
              <a:t>stop met koelen wanneer de pijn niet afneemt of juist erger </a:t>
            </a:r>
            <a:r>
              <a:rPr lang="nl-NL" dirty="0" smtClean="0"/>
              <a:t>wordt</a:t>
            </a:r>
          </a:p>
          <a:p>
            <a:pPr lvl="3"/>
            <a:r>
              <a:rPr lang="nl-NL" dirty="0" smtClean="0"/>
              <a:t>koel niet bij overduidelijke breuken</a:t>
            </a:r>
            <a:endParaRPr lang="nl-NL" dirty="0"/>
          </a:p>
          <a:p>
            <a:pPr lvl="3"/>
            <a:r>
              <a:rPr lang="nl-NL" dirty="0"/>
              <a:t>laat het slachtoffer tijdens koelen niet </a:t>
            </a:r>
            <a:r>
              <a:rPr lang="nl-NL" dirty="0" smtClean="0"/>
              <a:t>alleen</a:t>
            </a:r>
          </a:p>
          <a:p>
            <a:pPr lvl="3"/>
            <a:r>
              <a:rPr lang="nl-NL" dirty="0" smtClean="0"/>
              <a:t>leg eventueel een steunverband aan</a:t>
            </a:r>
            <a:endParaRPr lang="nl-NL" dirty="0"/>
          </a:p>
          <a:p>
            <a:pPr marL="135876" lvl="3" indent="0">
              <a:buNone/>
            </a:pPr>
            <a:r>
              <a:rPr lang="nl-NL" dirty="0" smtClean="0"/>
              <a:t>Koelen </a:t>
            </a:r>
            <a:r>
              <a:rPr lang="nl-NL" dirty="0"/>
              <a:t>kan de eerste 24 uur eventueel </a:t>
            </a:r>
            <a:r>
              <a:rPr lang="nl-NL" dirty="0" smtClean="0"/>
              <a:t>4-5 </a:t>
            </a:r>
            <a:r>
              <a:rPr lang="nl-NL" dirty="0"/>
              <a:t>keer herhaald worden</a:t>
            </a:r>
            <a:r>
              <a:rPr lang="nl-NL" dirty="0" smtClean="0"/>
              <a:t>.</a:t>
            </a:r>
            <a:br>
              <a:rPr lang="nl-NL" dirty="0" smtClean="0"/>
            </a:br>
            <a:r>
              <a:rPr lang="nl-NL" dirty="0" smtClean="0"/>
              <a:t>Adviseer het slachtoffer paracetamol volgens bijsluiter te gebruiken.</a:t>
            </a:r>
            <a:endParaRPr lang="nl-NL" dirty="0"/>
          </a:p>
          <a:p>
            <a:pPr indent="-135876"/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623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ziekten: </a:t>
            </a:r>
            <a:r>
              <a:rPr lang="nl-NL" dirty="0" smtClean="0"/>
              <a:t>spierletsel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74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nl-NL" dirty="0" smtClean="0"/>
              <a:t>koel 10-20 minuten bij pijnlijk spierletsel</a:t>
            </a:r>
          </a:p>
          <a:p>
            <a:pPr lvl="3"/>
            <a:r>
              <a:rPr lang="nl-NL" dirty="0" smtClean="0"/>
              <a:t>zorg zo nodig ook voor afkoeling</a:t>
            </a:r>
          </a:p>
          <a:p>
            <a:pPr lvl="3"/>
            <a:r>
              <a:rPr lang="nl-NL" dirty="0" smtClean="0"/>
              <a:t>help op verzoek van het slachtoffer bij stretchen van de </a:t>
            </a:r>
            <a:r>
              <a:rPr lang="nl-NL" dirty="0"/>
              <a:t>verkrampte spier</a:t>
            </a:r>
          </a:p>
          <a:p>
            <a:pPr lvl="3"/>
            <a:r>
              <a:rPr lang="nl-NL" dirty="0" smtClean="0"/>
              <a:t>stop onmiddellijk met stretchen als daardoor de pijn toeneemt (mogelijk spierscheur)</a:t>
            </a:r>
            <a:endParaRPr lang="nl-NL" dirty="0"/>
          </a:p>
          <a:p>
            <a:pPr lvl="3"/>
            <a:r>
              <a:rPr lang="nl-NL" dirty="0" smtClean="0"/>
              <a:t>koel en/of masseer een verkrampte spier als stretchen niet helpt of onmogelijk is</a:t>
            </a:r>
            <a:endParaRPr lang="nl-NL" dirty="0"/>
          </a:p>
          <a:p>
            <a:pPr lvl="3"/>
            <a:r>
              <a:rPr lang="nl-NL" dirty="0" smtClean="0"/>
              <a:t>adviseer de huisarts of spoedpost van de huisartsen te bellen als:</a:t>
            </a:r>
          </a:p>
          <a:p>
            <a:r>
              <a:rPr lang="nl-NL" dirty="0" smtClean="0"/>
              <a:t>	</a:t>
            </a:r>
            <a:r>
              <a:rPr lang="nl-NL" b="0" dirty="0"/>
              <a:t>• de volledige functie van arm of been </a:t>
            </a:r>
            <a:r>
              <a:rPr lang="nl-NL" b="0" dirty="0" smtClean="0"/>
              <a:t>wegvalt</a:t>
            </a:r>
          </a:p>
          <a:p>
            <a:r>
              <a:rPr lang="nl-NL" b="0" dirty="0" smtClean="0"/>
              <a:t>	</a:t>
            </a:r>
            <a:r>
              <a:rPr lang="nl-NL" b="0" dirty="0"/>
              <a:t> • de </a:t>
            </a:r>
            <a:r>
              <a:rPr lang="nl-NL" b="0" dirty="0" smtClean="0"/>
              <a:t>pijn </a:t>
            </a:r>
            <a:r>
              <a:rPr lang="nl-NL" b="0" dirty="0"/>
              <a:t>of de zwelling na twee dagen (48 uur) nog niet minder is </a:t>
            </a:r>
            <a:r>
              <a:rPr lang="nl-NL" b="0" dirty="0" smtClean="0"/>
              <a:t>geworden</a:t>
            </a:r>
          </a:p>
          <a:p>
            <a:r>
              <a:rPr lang="nl-NL" b="0" dirty="0"/>
              <a:t>	 • de</a:t>
            </a:r>
            <a:r>
              <a:rPr lang="nl-NL" b="0" dirty="0" smtClean="0"/>
              <a:t> </a:t>
            </a:r>
            <a:r>
              <a:rPr lang="nl-NL" b="0" dirty="0"/>
              <a:t>pijn alleen maar erger </a:t>
            </a:r>
            <a:r>
              <a:rPr lang="nl-NL" b="0" dirty="0" smtClean="0"/>
              <a:t>wordt</a:t>
            </a: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267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ziekten: botbreuk en ontwrichting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75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nl-NL" dirty="0"/>
              <a:t>bel 1-1-2 </a:t>
            </a:r>
            <a:r>
              <a:rPr lang="nl-NL" dirty="0" smtClean="0"/>
              <a:t>bij </a:t>
            </a:r>
            <a:r>
              <a:rPr lang="nl-NL" dirty="0"/>
              <a:t>open </a:t>
            </a:r>
            <a:r>
              <a:rPr lang="nl-NL" dirty="0" smtClean="0"/>
              <a:t>botbreuken of bij verandering huidskleur bij een breuk/ontwrichting</a:t>
            </a:r>
            <a:endParaRPr lang="nl-NL" dirty="0"/>
          </a:p>
          <a:p>
            <a:pPr lvl="3"/>
            <a:r>
              <a:rPr lang="nl-NL" dirty="0"/>
              <a:t>bel 1-1-2 bij botbreuk/ontwrichting </a:t>
            </a:r>
            <a:r>
              <a:rPr lang="nl-NL" dirty="0" smtClean="0"/>
              <a:t>been, heup, bekken </a:t>
            </a:r>
          </a:p>
          <a:p>
            <a:pPr lvl="3"/>
            <a:r>
              <a:rPr lang="nl-NL" dirty="0" smtClean="0"/>
              <a:t>bel 1-1-2 bij hevige pijn</a:t>
            </a:r>
            <a:endParaRPr lang="nl-NL" dirty="0"/>
          </a:p>
          <a:p>
            <a:pPr lvl="3"/>
            <a:r>
              <a:rPr lang="nl-NL" dirty="0"/>
              <a:t>neem anders contact op met de </a:t>
            </a:r>
            <a:r>
              <a:rPr lang="nl-NL" dirty="0" smtClean="0"/>
              <a:t>huisarts of spoedpost van de huisartsen</a:t>
            </a:r>
            <a:endParaRPr lang="nl-NL" dirty="0"/>
          </a:p>
          <a:p>
            <a:pPr lvl="3"/>
            <a:r>
              <a:rPr lang="nl-NL" dirty="0"/>
              <a:t>dek eventuele wonden steriel af</a:t>
            </a:r>
          </a:p>
          <a:p>
            <a:pPr lvl="3"/>
            <a:endParaRPr lang="nl-NL" dirty="0" smtClean="0"/>
          </a:p>
          <a:p>
            <a:pPr marL="135876" lvl="3" indent="0">
              <a:buNone/>
            </a:pPr>
            <a:r>
              <a:rPr lang="nl-NL" dirty="0"/>
              <a:t>Ondersteun </a:t>
            </a:r>
            <a:r>
              <a:rPr lang="nl-NL" dirty="0" smtClean="0"/>
              <a:t>een </a:t>
            </a:r>
            <a:r>
              <a:rPr lang="nl-NL" dirty="0"/>
              <a:t>been in de </a:t>
            </a:r>
            <a:r>
              <a:rPr lang="nl-NL" dirty="0" smtClean="0"/>
              <a:t>gevonden positie, </a:t>
            </a:r>
            <a:r>
              <a:rPr lang="nl-NL" dirty="0"/>
              <a:t>voorkom </a:t>
            </a:r>
            <a:r>
              <a:rPr lang="nl-NL" dirty="0" smtClean="0"/>
              <a:t>beweging.</a:t>
            </a:r>
            <a:endParaRPr lang="nl-NL" dirty="0"/>
          </a:p>
          <a:p>
            <a:pPr marL="135876" lvl="3" indent="0">
              <a:buNone/>
            </a:pPr>
            <a:r>
              <a:rPr lang="nl-NL" dirty="0"/>
              <a:t>Laat bij een botbreuk/ontwrichting van de </a:t>
            </a:r>
            <a:r>
              <a:rPr lang="nl-NL" dirty="0" smtClean="0"/>
              <a:t>arm </a:t>
            </a:r>
            <a:r>
              <a:rPr lang="nl-NL" dirty="0"/>
              <a:t>het slachtoffer zelf de arm ondersteunen. </a:t>
            </a:r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79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ziekten: botbreuk en ontwrichting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76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Ondersteuning bovenarm</a:t>
            </a:r>
          </a:p>
          <a:p>
            <a:pPr lvl="3"/>
            <a:r>
              <a:rPr lang="nl-NL" dirty="0"/>
              <a:t>vasthouden bij de pols</a:t>
            </a:r>
          </a:p>
          <a:p>
            <a:pPr indent="-135876"/>
            <a:endParaRPr lang="nl-NL" dirty="0" smtClean="0"/>
          </a:p>
          <a:p>
            <a:r>
              <a:rPr lang="nl-NL" dirty="0"/>
              <a:t>Ondersteuning onderarm</a:t>
            </a:r>
          </a:p>
          <a:p>
            <a:pPr lvl="3"/>
            <a:r>
              <a:rPr lang="nl-NL" dirty="0"/>
              <a:t>in de lengte ondersteunen met de </a:t>
            </a:r>
            <a:r>
              <a:rPr lang="nl-NL" dirty="0" smtClean="0"/>
              <a:t>andere onderarm</a:t>
            </a:r>
            <a:endParaRPr lang="nl-NL" dirty="0"/>
          </a:p>
          <a:p>
            <a:pPr indent="-135876"/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4182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ziekten: oogletsel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77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Vuiltje in het oog</a:t>
            </a:r>
          </a:p>
          <a:p>
            <a:pPr lvl="3"/>
            <a:r>
              <a:rPr lang="nl-NL" dirty="0"/>
              <a:t>verwijder alleen een vuiltje op het oogwit</a:t>
            </a:r>
          </a:p>
          <a:p>
            <a:pPr lvl="3"/>
            <a:r>
              <a:rPr lang="nl-NL" dirty="0"/>
              <a:t>veeg het vuiltje naar de </a:t>
            </a:r>
            <a:r>
              <a:rPr lang="nl-NL" dirty="0" smtClean="0"/>
              <a:t>binnenooghoek </a:t>
            </a:r>
            <a:r>
              <a:rPr lang="nl-NL" dirty="0"/>
              <a:t>wanneer het zich niet van het oogwit laat verwijderen</a:t>
            </a:r>
          </a:p>
          <a:p>
            <a:pPr lvl="3"/>
            <a:r>
              <a:rPr lang="nl-NL" dirty="0" smtClean="0"/>
              <a:t>bel </a:t>
            </a:r>
            <a:r>
              <a:rPr lang="nl-NL" dirty="0"/>
              <a:t>anders </a:t>
            </a:r>
            <a:r>
              <a:rPr lang="nl-NL" dirty="0" smtClean="0"/>
              <a:t>een huisarts</a:t>
            </a:r>
            <a:endParaRPr lang="nl-NL" dirty="0"/>
          </a:p>
          <a:p>
            <a:pPr indent="-135876"/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253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ziekten: </a:t>
            </a:r>
            <a:r>
              <a:rPr lang="nl-NL" dirty="0" smtClean="0"/>
              <a:t>neusletsel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78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nl-NL" dirty="0"/>
              <a:t>Bloedneus</a:t>
            </a:r>
          </a:p>
          <a:p>
            <a:pPr lvl="3"/>
            <a:r>
              <a:rPr lang="nl-NL" dirty="0"/>
              <a:t>laat het slachtoffer 1 keer de neus snuiten →</a:t>
            </a:r>
            <a:r>
              <a:rPr lang="nl-NL" b="1" dirty="0"/>
              <a:t> niet bij mogelijk </a:t>
            </a:r>
            <a:r>
              <a:rPr lang="nl-NL" b="1" dirty="0" smtClean="0"/>
              <a:t>schedel- en hersenletsel</a:t>
            </a:r>
            <a:endParaRPr lang="nl-NL" b="1" dirty="0"/>
          </a:p>
          <a:p>
            <a:pPr lvl="3"/>
            <a:r>
              <a:rPr lang="nl-NL" dirty="0" smtClean="0"/>
              <a:t>adviseer </a:t>
            </a:r>
            <a:r>
              <a:rPr lang="nl-NL" dirty="0"/>
              <a:t>het slachtoffer </a:t>
            </a:r>
            <a:r>
              <a:rPr lang="nl-NL" dirty="0" smtClean="0"/>
              <a:t>om bloed </a:t>
            </a:r>
            <a:r>
              <a:rPr lang="nl-NL" dirty="0"/>
              <a:t>niet </a:t>
            </a:r>
            <a:r>
              <a:rPr lang="nl-NL" dirty="0" smtClean="0"/>
              <a:t>door te </a:t>
            </a:r>
            <a:r>
              <a:rPr lang="nl-NL" dirty="0" smtClean="0"/>
              <a:t>slikken; dat </a:t>
            </a:r>
            <a:r>
              <a:rPr lang="nl-NL" dirty="0" smtClean="0"/>
              <a:t>kan </a:t>
            </a:r>
            <a:r>
              <a:rPr lang="nl-NL" dirty="0"/>
              <a:t>door </a:t>
            </a:r>
            <a:r>
              <a:rPr lang="nl-NL" dirty="0" smtClean="0"/>
              <a:t>(in schrijvershouding) </a:t>
            </a:r>
            <a:r>
              <a:rPr lang="nl-NL" dirty="0"/>
              <a:t>bloed uit de mond te laten lopen</a:t>
            </a:r>
          </a:p>
          <a:p>
            <a:pPr lvl="3"/>
            <a:r>
              <a:rPr lang="nl-NL" dirty="0"/>
              <a:t>laat het slachtoffer de neus </a:t>
            </a:r>
            <a:r>
              <a:rPr lang="nl-NL" dirty="0" smtClean="0"/>
              <a:t>10 </a:t>
            </a:r>
            <a:r>
              <a:rPr lang="nl-NL" dirty="0"/>
              <a:t>minuten dichtdrukken</a:t>
            </a:r>
          </a:p>
          <a:p>
            <a:pPr marL="135876" lvl="3" indent="0">
              <a:buNone/>
            </a:pPr>
            <a:endParaRPr lang="nl-NL" dirty="0"/>
          </a:p>
          <a:p>
            <a:pPr marL="135876" lvl="3" indent="0">
              <a:buNone/>
            </a:pPr>
            <a:r>
              <a:rPr lang="nl-NL" b="1" dirty="0"/>
              <a:t>Na </a:t>
            </a:r>
            <a:r>
              <a:rPr lang="nl-NL" b="1" dirty="0" smtClean="0"/>
              <a:t>10 </a:t>
            </a:r>
            <a:r>
              <a:rPr lang="nl-NL" b="1" dirty="0"/>
              <a:t>minuten niet </a:t>
            </a:r>
            <a:r>
              <a:rPr lang="nl-NL" b="1" dirty="0" smtClean="0"/>
              <a:t>gestopt, blijft bloed inslikken of uit de mond lopen </a:t>
            </a:r>
            <a:r>
              <a:rPr lang="nl-NL" b="1" dirty="0"/>
              <a:t>→ </a:t>
            </a:r>
            <a:r>
              <a:rPr lang="nl-NL" b="1" dirty="0" smtClean="0"/>
              <a:t>bel de huisarts of spoedpost van de huisartsen.</a:t>
            </a:r>
            <a:endParaRPr lang="nl-NL" dirty="0"/>
          </a:p>
          <a:p>
            <a:pPr indent="-135876"/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3106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ziekten: voorwerpen in neus of oor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79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indent="-135876"/>
            <a:r>
              <a:rPr lang="nl-NL" dirty="0"/>
              <a:t>Voorwerp in de neus</a:t>
            </a:r>
          </a:p>
          <a:p>
            <a:pPr lvl="3"/>
            <a:r>
              <a:rPr lang="nl-NL" dirty="0"/>
              <a:t>laat de neus </a:t>
            </a:r>
            <a:r>
              <a:rPr lang="nl-NL" dirty="0" smtClean="0"/>
              <a:t>snuiten </a:t>
            </a:r>
            <a:r>
              <a:rPr lang="nl-NL" dirty="0"/>
              <a:t>terwijl het andere neusgat dichtgeduwd wordt</a:t>
            </a:r>
          </a:p>
          <a:p>
            <a:pPr lvl="3"/>
            <a:r>
              <a:rPr lang="nl-NL" dirty="0" smtClean="0"/>
              <a:t>bel een huisarts </a:t>
            </a:r>
            <a:r>
              <a:rPr lang="nl-NL" dirty="0"/>
              <a:t>als het niet </a:t>
            </a:r>
            <a:r>
              <a:rPr lang="nl-NL" dirty="0" smtClean="0"/>
              <a:t>lukt</a:t>
            </a:r>
            <a:endParaRPr lang="nl-NL" sz="800" dirty="0"/>
          </a:p>
          <a:p>
            <a:pPr indent="-135876"/>
            <a:r>
              <a:rPr lang="nl-NL" dirty="0"/>
              <a:t>Voorwerp in het </a:t>
            </a:r>
            <a:r>
              <a:rPr lang="nl-NL" dirty="0" smtClean="0"/>
              <a:t>oor</a:t>
            </a:r>
          </a:p>
          <a:p>
            <a:pPr lvl="3">
              <a:buClr>
                <a:srgbClr val="F05A23"/>
              </a:buClr>
            </a:pPr>
            <a:r>
              <a:rPr lang="nl-NL" dirty="0">
                <a:solidFill>
                  <a:srgbClr val="515340"/>
                </a:solidFill>
              </a:rPr>
              <a:t>bel een </a:t>
            </a:r>
            <a:r>
              <a:rPr lang="nl-NL" dirty="0" smtClean="0">
                <a:solidFill>
                  <a:srgbClr val="515340"/>
                </a:solidFill>
              </a:rPr>
              <a:t>huisarts</a:t>
            </a:r>
            <a:endParaRPr lang="nl-NL" dirty="0">
              <a:solidFill>
                <a:srgbClr val="515340"/>
              </a:solidFill>
            </a:endParaRPr>
          </a:p>
          <a:p>
            <a:pPr indent="-135876"/>
            <a:r>
              <a:rPr lang="nl-NL" dirty="0" smtClean="0"/>
              <a:t>Insect </a:t>
            </a:r>
            <a:r>
              <a:rPr lang="nl-NL" dirty="0"/>
              <a:t>in het oor</a:t>
            </a:r>
          </a:p>
          <a:p>
            <a:pPr lvl="3"/>
            <a:r>
              <a:rPr lang="nl-NL" dirty="0" smtClean="0"/>
              <a:t>druppel lauw water </a:t>
            </a:r>
            <a:r>
              <a:rPr lang="nl-NL" dirty="0"/>
              <a:t>in het </a:t>
            </a:r>
            <a:r>
              <a:rPr lang="nl-NL" dirty="0" smtClean="0"/>
              <a:t>oor</a:t>
            </a:r>
            <a:endParaRPr lang="nl-NL" dirty="0"/>
          </a:p>
          <a:p>
            <a:pPr lvl="3"/>
            <a:r>
              <a:rPr lang="nl-NL" dirty="0" smtClean="0"/>
              <a:t>bel een huisarts </a:t>
            </a:r>
            <a:r>
              <a:rPr lang="nl-NL" dirty="0"/>
              <a:t>als </a:t>
            </a:r>
            <a:r>
              <a:rPr lang="nl-NL" dirty="0" smtClean="0"/>
              <a:t>dit </a:t>
            </a:r>
            <a:r>
              <a:rPr lang="nl-NL" dirty="0"/>
              <a:t>niet lukt</a:t>
            </a:r>
          </a:p>
          <a:p>
            <a:pPr indent="-135876"/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4747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 </a:t>
            </a:r>
            <a:r>
              <a:rPr lang="nl-NL" dirty="0" smtClean="0"/>
              <a:t>Algemeen: </a:t>
            </a:r>
            <a:r>
              <a:rPr lang="nl-NL" dirty="0" smtClean="0"/>
              <a:t>emotionele reacties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8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nl-NL" dirty="0" smtClean="0"/>
              <a:t>bij </a:t>
            </a:r>
            <a:r>
              <a:rPr lang="nl-NL" dirty="0"/>
              <a:t>de hulpverlener</a:t>
            </a:r>
          </a:p>
          <a:p>
            <a:pPr lvl="3"/>
            <a:r>
              <a:rPr lang="nl-NL" dirty="0"/>
              <a:t>bij omstanders (soms is helpen </a:t>
            </a:r>
            <a:r>
              <a:rPr lang="nl-NL" dirty="0" smtClean="0"/>
              <a:t>onmogelijk)</a:t>
            </a:r>
            <a:endParaRPr lang="nl-NL" dirty="0"/>
          </a:p>
          <a:p>
            <a:pPr lvl="3"/>
            <a:r>
              <a:rPr lang="nl-NL" dirty="0" smtClean="0"/>
              <a:t>groepsinvloed</a:t>
            </a:r>
            <a:endParaRPr lang="nl-NL" dirty="0"/>
          </a:p>
          <a:p>
            <a:pPr marL="0" lvl="2" indent="0"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503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ziekten: </a:t>
            </a:r>
            <a:r>
              <a:rPr lang="nl-NL" dirty="0" smtClean="0"/>
              <a:t>mondletsel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80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nl-NL" dirty="0" smtClean="0"/>
              <a:t>bel een </a:t>
            </a:r>
            <a:r>
              <a:rPr lang="nl-NL" dirty="0"/>
              <a:t>tandarts bij losse, afgebroken en uitgeslagen tanden</a:t>
            </a:r>
          </a:p>
          <a:p>
            <a:pPr lvl="3"/>
            <a:r>
              <a:rPr lang="nl-NL" dirty="0"/>
              <a:t>plaats uitgeslagen tand terug (behalve melktanden</a:t>
            </a:r>
            <a:r>
              <a:rPr lang="nl-NL" dirty="0" smtClean="0"/>
              <a:t>)</a:t>
            </a:r>
            <a:br>
              <a:rPr lang="nl-NL" dirty="0" smtClean="0"/>
            </a:br>
            <a:r>
              <a:rPr lang="nl-NL" dirty="0" smtClean="0"/>
              <a:t>spoel </a:t>
            </a:r>
            <a:r>
              <a:rPr lang="nl-NL" dirty="0" smtClean="0"/>
              <a:t>zichtbaar vuile </a:t>
            </a:r>
            <a:r>
              <a:rPr lang="nl-NL" dirty="0"/>
              <a:t>tanden kort met melk of laat het kort </a:t>
            </a:r>
            <a:r>
              <a:rPr lang="nl-NL" dirty="0" smtClean="0"/>
              <a:t>schoonlikken/schoonzuigen</a:t>
            </a:r>
            <a:endParaRPr lang="nl-NL" dirty="0"/>
          </a:p>
          <a:p>
            <a:pPr lvl="3"/>
            <a:r>
              <a:rPr lang="nl-NL" dirty="0"/>
              <a:t>vervoer de tand in </a:t>
            </a:r>
            <a:r>
              <a:rPr lang="nl-NL" dirty="0" smtClean="0"/>
              <a:t>plastic huishoudfolie, ORS of (half)volle melk</a:t>
            </a:r>
            <a:endParaRPr lang="nl-NL" dirty="0"/>
          </a:p>
          <a:p>
            <a:pPr marL="135876" lvl="3" indent="0">
              <a:buNone/>
            </a:pPr>
            <a:r>
              <a:rPr lang="nl-NL" b="1" dirty="0"/>
              <a:t>Tand door de lip </a:t>
            </a:r>
            <a:r>
              <a:rPr lang="nl-NL" dirty="0"/>
              <a:t>→ </a:t>
            </a:r>
            <a:r>
              <a:rPr lang="nl-NL" dirty="0" smtClean="0"/>
              <a:t>duw het wondje dicht met een kompres. Bel eventueel een huisarts.</a:t>
            </a:r>
            <a:endParaRPr lang="nl-NL" dirty="0"/>
          </a:p>
          <a:p>
            <a:pPr indent="-135876"/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075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ziekten: steken en beten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81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nl-NL" dirty="0"/>
              <a:t>koel pijnlijke en jeukende insectensteken en -beten</a:t>
            </a:r>
          </a:p>
          <a:p>
            <a:pPr lvl="3"/>
            <a:r>
              <a:rPr lang="nl-NL" dirty="0"/>
              <a:t>verwijder teken zo snel </a:t>
            </a:r>
            <a:r>
              <a:rPr lang="nl-NL" dirty="0" smtClean="0"/>
              <a:t>mogelijk; </a:t>
            </a:r>
            <a:r>
              <a:rPr lang="nl-NL" dirty="0"/>
              <a:t>ga bij klachten naar de huisarts</a:t>
            </a:r>
          </a:p>
          <a:p>
            <a:pPr lvl="3"/>
            <a:r>
              <a:rPr lang="nl-NL" dirty="0"/>
              <a:t>dompel erg pijnlijke steken van zeedieren in heet water, zo heet als nog verdragen kan worden </a:t>
            </a:r>
            <a:r>
              <a:rPr lang="nl-NL" dirty="0" smtClean="0"/>
              <a:t>(ga naar de post van </a:t>
            </a:r>
            <a:r>
              <a:rPr lang="nl-NL" dirty="0"/>
              <a:t>de Reddingsbrigade)</a:t>
            </a:r>
          </a:p>
          <a:p>
            <a:pPr lvl="3"/>
            <a:r>
              <a:rPr lang="nl-NL" dirty="0"/>
              <a:t>1-1-2 bij slangenbeten </a:t>
            </a:r>
          </a:p>
          <a:p>
            <a:pPr lvl="3"/>
            <a:r>
              <a:rPr lang="nl-NL" dirty="0"/>
              <a:t>1-1-2 bij </a:t>
            </a:r>
            <a:r>
              <a:rPr lang="nl-NL" dirty="0" smtClean="0"/>
              <a:t>een wespensteek </a:t>
            </a:r>
            <a:r>
              <a:rPr lang="nl-NL" dirty="0"/>
              <a:t>in de keel</a:t>
            </a:r>
          </a:p>
          <a:p>
            <a:pPr lvl="3"/>
            <a:r>
              <a:rPr lang="nl-NL" dirty="0"/>
              <a:t>1-1-2 bij heftige overgevoeligheid en bij zwellingen </a:t>
            </a:r>
            <a:r>
              <a:rPr lang="nl-NL" dirty="0" smtClean="0"/>
              <a:t>in keel/hals</a:t>
            </a:r>
            <a:endParaRPr lang="nl-NL" dirty="0"/>
          </a:p>
          <a:p>
            <a:pPr indent="-135876"/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406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ziekten: </a:t>
            </a:r>
            <a:r>
              <a:rPr lang="nl-NL" dirty="0" smtClean="0"/>
              <a:t>ziekteklachten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82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3"/>
            <a:r>
              <a:rPr lang="nl-NL" dirty="0"/>
              <a:t>bel 1-1-2 bij </a:t>
            </a:r>
            <a:r>
              <a:rPr lang="nl-NL" dirty="0" smtClean="0"/>
              <a:t>een hevige allergische reactie, </a:t>
            </a:r>
            <a:r>
              <a:rPr lang="nl-NL" dirty="0"/>
              <a:t>bel anders </a:t>
            </a:r>
            <a:r>
              <a:rPr lang="nl-NL" dirty="0" smtClean="0"/>
              <a:t>een </a:t>
            </a:r>
            <a:r>
              <a:rPr lang="nl-NL" dirty="0"/>
              <a:t>huisarts</a:t>
            </a:r>
          </a:p>
          <a:p>
            <a:pPr lvl="3"/>
            <a:r>
              <a:rPr lang="nl-NL" dirty="0"/>
              <a:t>bel 1-1-2 bij braken van veel bloed, bel anders een </a:t>
            </a:r>
            <a:r>
              <a:rPr lang="nl-NL" dirty="0" smtClean="0"/>
              <a:t>huisarts</a:t>
            </a:r>
            <a:endParaRPr lang="nl-NL" dirty="0"/>
          </a:p>
          <a:p>
            <a:pPr lvl="3"/>
            <a:r>
              <a:rPr lang="nl-NL" dirty="0" smtClean="0"/>
              <a:t>ga naar de huisarts bij ziekte na verblijf buitenland of contact besmette dieren</a:t>
            </a:r>
            <a:endParaRPr lang="nl-NL" dirty="0"/>
          </a:p>
          <a:p>
            <a:pPr lvl="3"/>
            <a:r>
              <a:rPr lang="nl-NL" dirty="0" smtClean="0"/>
              <a:t>neem contact op met de huisarts bij </a:t>
            </a:r>
            <a:r>
              <a:rPr lang="nl-NL" dirty="0" smtClean="0"/>
              <a:t>uitdroging </a:t>
            </a:r>
            <a:br>
              <a:rPr lang="nl-NL" dirty="0" smtClean="0"/>
            </a:br>
            <a:r>
              <a:rPr lang="nl-NL" dirty="0" smtClean="0"/>
              <a:t>geef </a:t>
            </a:r>
            <a:r>
              <a:rPr lang="nl-NL" dirty="0"/>
              <a:t>ORS, </a:t>
            </a:r>
            <a:r>
              <a:rPr lang="nl-NL" dirty="0" smtClean="0"/>
              <a:t>verdund appelsap </a:t>
            </a:r>
            <a:r>
              <a:rPr lang="nl-NL" dirty="0"/>
              <a:t>(50% appelsap/50% water) of </a:t>
            </a:r>
            <a:r>
              <a:rPr lang="nl-NL" dirty="0" smtClean="0"/>
              <a:t>isotone </a:t>
            </a:r>
            <a:r>
              <a:rPr lang="nl-NL" dirty="0" smtClean="0"/>
              <a:t>sportdrank</a:t>
            </a:r>
            <a:endParaRPr lang="nl-NL" dirty="0"/>
          </a:p>
          <a:p>
            <a:pPr lvl="3"/>
            <a:r>
              <a:rPr lang="nl-NL" dirty="0" smtClean="0"/>
              <a:t>geef bij misselijkheid regelmatig een klein beetje drinken</a:t>
            </a:r>
          </a:p>
          <a:p>
            <a:pPr lvl="3"/>
            <a:r>
              <a:rPr lang="nl-NL" dirty="0" smtClean="0"/>
              <a:t>bel de GGD bij ziekteklachten die mogelijk met corona te maken hebben</a:t>
            </a:r>
          </a:p>
          <a:p>
            <a:pPr lvl="3"/>
            <a:r>
              <a:rPr lang="nl-NL" dirty="0" smtClean="0"/>
              <a:t>blijf thuis ook bij milde klachten die mogelijk met corona te maken hebben</a:t>
            </a:r>
            <a:endParaRPr lang="nl-NL" dirty="0"/>
          </a:p>
          <a:p>
            <a:pPr marL="135876" lvl="3" indent="0">
              <a:buNone/>
            </a:pPr>
            <a:r>
              <a:rPr lang="nl-NL" dirty="0"/>
              <a:t>Z</a:t>
            </a:r>
            <a:r>
              <a:rPr lang="nl-NL" dirty="0" smtClean="0"/>
              <a:t>ie </a:t>
            </a:r>
            <a:r>
              <a:rPr lang="nl-NL" dirty="0" smtClean="0"/>
              <a:t>ook </a:t>
            </a:r>
            <a:r>
              <a:rPr lang="nl-NL" dirty="0" smtClean="0"/>
              <a:t>Thuisarts.nl</a:t>
            </a:r>
            <a:endParaRPr lang="nl-NL" dirty="0"/>
          </a:p>
          <a:p>
            <a:pPr indent="-135876"/>
            <a:endParaRPr lang="nl-NL" dirty="0"/>
          </a:p>
          <a:p>
            <a:pPr marL="0" lvl="2">
              <a:buClrTx/>
              <a:buNone/>
            </a:pPr>
            <a:endParaRPr lang="nl-NL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162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ziekten: </a:t>
            </a:r>
            <a:r>
              <a:rPr lang="nl-NL" dirty="0" smtClean="0"/>
              <a:t>(</a:t>
            </a:r>
            <a:r>
              <a:rPr lang="nl-NL" dirty="0" err="1" smtClean="0"/>
              <a:t>kinder</a:t>
            </a:r>
            <a:r>
              <a:rPr lang="nl-NL" dirty="0" smtClean="0"/>
              <a:t>)ziekten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83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 smtClean="0"/>
              <a:t>Bel </a:t>
            </a:r>
            <a:r>
              <a:rPr lang="nl-NL" dirty="0" smtClean="0"/>
              <a:t>1-1-2 </a:t>
            </a:r>
            <a:r>
              <a:rPr lang="nl-NL" dirty="0"/>
              <a:t>als het </a:t>
            </a:r>
            <a:r>
              <a:rPr lang="nl-NL" dirty="0" smtClean="0"/>
              <a:t>kind </a:t>
            </a:r>
            <a:endParaRPr lang="nl-NL" dirty="0" smtClean="0"/>
          </a:p>
          <a:p>
            <a:pPr lvl="3"/>
            <a:r>
              <a:rPr lang="nl-NL" dirty="0" smtClean="0"/>
              <a:t>erg ziek </a:t>
            </a:r>
            <a:r>
              <a:rPr lang="nl-NL" dirty="0"/>
              <a:t>is, suf wordt, erg benauwd is of heel snel of anders ademt (steunende, kreunende of piepende ademhaling die inspanning kost</a:t>
            </a:r>
            <a:r>
              <a:rPr lang="nl-NL" dirty="0" smtClean="0"/>
              <a:t>) </a:t>
            </a:r>
            <a:endParaRPr lang="nl-NL" dirty="0"/>
          </a:p>
          <a:p>
            <a:pPr lvl="3"/>
            <a:r>
              <a:rPr lang="nl-NL" dirty="0" smtClean="0"/>
              <a:t>moeite </a:t>
            </a:r>
            <a:r>
              <a:rPr lang="nl-NL" dirty="0"/>
              <a:t>heeft met ademhalen waarbij het slachtoffer geen vijf woorden achtereen kan zeggen, (onwillekeurig) stopt met ademhalen, erg onrustig </a:t>
            </a:r>
            <a:r>
              <a:rPr lang="nl-NL" dirty="0" smtClean="0"/>
              <a:t>is</a:t>
            </a:r>
          </a:p>
          <a:p>
            <a:pPr lvl="3"/>
            <a:r>
              <a:rPr lang="nl-NL" dirty="0" smtClean="0"/>
              <a:t>puntvormige </a:t>
            </a:r>
            <a:r>
              <a:rPr lang="nl-NL" dirty="0"/>
              <a:t>donkerrode of blauwrode vlekjes heeft.</a:t>
            </a:r>
          </a:p>
          <a:p>
            <a:r>
              <a:rPr lang="nl-NL" dirty="0" smtClean="0"/>
              <a:t>Bel </a:t>
            </a:r>
            <a:r>
              <a:rPr lang="nl-NL" dirty="0"/>
              <a:t>de huisarts of de spoedpost van de huisartsen </a:t>
            </a:r>
            <a:r>
              <a:rPr lang="nl-NL" dirty="0" smtClean="0"/>
              <a:t>bij</a:t>
            </a:r>
            <a:r>
              <a:rPr lang="nl-NL" dirty="0"/>
              <a:t>:</a:t>
            </a:r>
            <a:endParaRPr lang="nl-NL" dirty="0"/>
          </a:p>
          <a:p>
            <a:pPr lvl="3"/>
            <a:r>
              <a:rPr lang="nl-NL" dirty="0" smtClean="0">
                <a:solidFill>
                  <a:srgbClr val="515340"/>
                </a:solidFill>
                <a:ea typeface="+mn-ea"/>
                <a:cs typeface="+mn-cs"/>
              </a:rPr>
              <a:t>ophoesten </a:t>
            </a:r>
            <a:r>
              <a:rPr lang="nl-NL" dirty="0">
                <a:solidFill>
                  <a:srgbClr val="515340"/>
                </a:solidFill>
                <a:ea typeface="+mn-ea"/>
                <a:cs typeface="+mn-cs"/>
              </a:rPr>
              <a:t>van bloederig slijm, sufheid of verwardheid, het niet binnen kunnen houden van drinken, koorts die na twee dagen antibiotica nog niet gedaald is</a:t>
            </a:r>
            <a:endParaRPr lang="nl-NL" dirty="0" smtClean="0"/>
          </a:p>
          <a:p>
            <a:pPr lvl="3"/>
            <a:r>
              <a:rPr lang="nl-NL" dirty="0" smtClean="0"/>
              <a:t>de </a:t>
            </a:r>
            <a:r>
              <a:rPr lang="nl-NL" dirty="0"/>
              <a:t>hik als deze uren duurt, hoofdpijn bij een zwangerschap van meer dan 12 weken of onverwachte klachten bij </a:t>
            </a:r>
            <a:r>
              <a:rPr lang="nl-NL" dirty="0" smtClean="0"/>
              <a:t>zwangerschap</a:t>
            </a:r>
            <a:endParaRPr lang="nl-NL" dirty="0"/>
          </a:p>
          <a:p>
            <a:pPr lvl="3"/>
            <a:endParaRPr lang="nl-NL" b="0" dirty="0"/>
          </a:p>
          <a:p>
            <a:endParaRPr lang="nl-NL" b="0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175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IV Overige letsels en ziekten: </a:t>
            </a:r>
            <a:r>
              <a:rPr lang="nl-NL" dirty="0" smtClean="0"/>
              <a:t>(</a:t>
            </a:r>
            <a:r>
              <a:rPr lang="nl-NL" dirty="0" err="1" smtClean="0"/>
              <a:t>kinder</a:t>
            </a:r>
            <a:r>
              <a:rPr lang="nl-NL" dirty="0" smtClean="0"/>
              <a:t>)ziekten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84</a:t>
            </a:fld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b="0" dirty="0" smtClean="0"/>
              <a:t>Adviseer </a:t>
            </a:r>
            <a:r>
              <a:rPr lang="nl-NL" b="0" dirty="0"/>
              <a:t>het slachtoffer </a:t>
            </a:r>
            <a:r>
              <a:rPr lang="nl-NL" b="0" dirty="0" smtClean="0"/>
              <a:t>of ouders de </a:t>
            </a:r>
            <a:r>
              <a:rPr lang="nl-NL" b="0" dirty="0"/>
              <a:t>eigen huisarts te </a:t>
            </a:r>
            <a:r>
              <a:rPr lang="nl-NL" b="0" dirty="0" smtClean="0"/>
              <a:t>bellen bij:</a:t>
            </a:r>
          </a:p>
          <a:p>
            <a:pPr lvl="3"/>
            <a:r>
              <a:rPr lang="nl-NL" dirty="0" smtClean="0"/>
              <a:t>keelpijn </a:t>
            </a:r>
            <a:r>
              <a:rPr lang="nl-NL" dirty="0"/>
              <a:t>die langer duurt dan 10 dagen, keelpijn met koorts die langer duurt dan 3 </a:t>
            </a:r>
            <a:r>
              <a:rPr lang="nl-NL" dirty="0" smtClean="0"/>
              <a:t>dagen</a:t>
            </a:r>
          </a:p>
          <a:p>
            <a:pPr lvl="3"/>
            <a:r>
              <a:rPr lang="nl-NL" dirty="0" smtClean="0"/>
              <a:t>hoofdpijn </a:t>
            </a:r>
            <a:r>
              <a:rPr lang="nl-NL" dirty="0"/>
              <a:t>die langer duurt dan 2 </a:t>
            </a:r>
            <a:r>
              <a:rPr lang="nl-NL" dirty="0" smtClean="0"/>
              <a:t>dagen</a:t>
            </a:r>
          </a:p>
          <a:p>
            <a:pPr lvl="3"/>
            <a:r>
              <a:rPr lang="nl-NL" dirty="0" smtClean="0"/>
              <a:t>iemand </a:t>
            </a:r>
            <a:r>
              <a:rPr lang="nl-NL" dirty="0"/>
              <a:t>die vaak de hik heeft</a:t>
            </a:r>
            <a:endParaRPr lang="nl-NL" b="0" dirty="0" smtClean="0"/>
          </a:p>
          <a:p>
            <a:endParaRPr lang="nl-NL" b="0" dirty="0" smtClean="0"/>
          </a:p>
          <a:p>
            <a:r>
              <a:rPr lang="nl-NL" b="0" dirty="0" smtClean="0"/>
              <a:t>Adviseer </a:t>
            </a:r>
            <a:r>
              <a:rPr lang="nl-NL" b="0" dirty="0"/>
              <a:t>een zwangere om contact op te nemen met de </a:t>
            </a:r>
            <a:r>
              <a:rPr lang="nl-NL" b="0" dirty="0" smtClean="0"/>
              <a:t>eigen huisarts </a:t>
            </a:r>
            <a:r>
              <a:rPr lang="nl-NL" b="0" dirty="0"/>
              <a:t>wanneer ze in aanraking is geweest met </a:t>
            </a:r>
            <a:r>
              <a:rPr lang="nl-NL" b="0" dirty="0" smtClean="0"/>
              <a:t>een kinderziekte </a:t>
            </a:r>
            <a:r>
              <a:rPr lang="nl-NL" b="0" dirty="0"/>
              <a:t>en vooral bij </a:t>
            </a:r>
            <a:r>
              <a:rPr lang="nl-NL" b="0" dirty="0" smtClean="0"/>
              <a:t>mazelen/rodehond/vijfde ziekte/kinkhoest/waterpokken </a:t>
            </a:r>
            <a:r>
              <a:rPr lang="nl-NL" b="0" dirty="0"/>
              <a:t>of hand-voet-mondziekte.</a:t>
            </a:r>
          </a:p>
          <a:p>
            <a:endParaRPr lang="nl-NL" b="0" dirty="0"/>
          </a:p>
        </p:txBody>
      </p:sp>
      <p:sp>
        <p:nvSpPr>
          <p:cNvPr id="19" name="Rechthoek 18">
            <a:hlinkClick r:id="rId3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19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 hidden="1"/>
          <p:cNvSpPr/>
          <p:nvPr/>
        </p:nvSpPr>
        <p:spPr>
          <a:xfrm>
            <a:off x="2913377" y="1282626"/>
            <a:ext cx="3317246" cy="3310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68653" bIns="34327" rtlCol="0" anchor="ctr"/>
          <a:lstStyle/>
          <a:p>
            <a:pPr algn="ctr"/>
            <a:endParaRPr lang="nl-NL" dirty="0"/>
          </a:p>
        </p:txBody>
      </p:sp>
      <p:sp>
        <p:nvSpPr>
          <p:cNvPr id="7" name="Titel 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</a:t>
            </a:r>
            <a:endParaRPr lang="nl-NL" dirty="0"/>
          </a:p>
        </p:txBody>
      </p:sp>
      <p:sp>
        <p:nvSpPr>
          <p:cNvPr id="14" name="Rechthoek 13">
            <a:hlinkClick r:id="rId4" action="ppaction://hlinksldjump"/>
          </p:cNvPr>
          <p:cNvSpPr/>
          <p:nvPr/>
        </p:nvSpPr>
        <p:spPr>
          <a:xfrm>
            <a:off x="1094352" y="3035892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/>
              <a:t>III </a:t>
            </a:r>
            <a:br>
              <a:rPr lang="nl-NL" sz="1400" b="0" dirty="0"/>
            </a:br>
            <a:r>
              <a:rPr lang="nl-NL" sz="1400" b="0" dirty="0" smtClean="0"/>
              <a:t>Levensbedreigende</a:t>
            </a:r>
          </a:p>
          <a:p>
            <a:pPr algn="ctr"/>
            <a:r>
              <a:rPr lang="nl-NL" sz="1400" b="0" dirty="0"/>
              <a:t>l</a:t>
            </a:r>
            <a:r>
              <a:rPr lang="nl-NL" sz="1400" b="0" dirty="0" smtClean="0"/>
              <a:t>etsels en ziekten</a:t>
            </a:r>
            <a:endParaRPr lang="nl-NL" sz="1400" b="0" dirty="0"/>
          </a:p>
        </p:txBody>
      </p:sp>
      <p:sp>
        <p:nvSpPr>
          <p:cNvPr id="20" name="Rechthoek 19">
            <a:hlinkClick r:id="rId5" action="ppaction://hlinksldjump"/>
          </p:cNvPr>
          <p:cNvSpPr/>
          <p:nvPr/>
        </p:nvSpPr>
        <p:spPr>
          <a:xfrm>
            <a:off x="1094352" y="1545636"/>
            <a:ext cx="3365429" cy="12941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53" tIns="34327" rIns="540576" bIns="34327" rtlCol="0" anchor="ctr"/>
          <a:lstStyle/>
          <a:p>
            <a:pPr algn="ctr"/>
            <a:r>
              <a:rPr lang="nl-NL" sz="1400" b="0" dirty="0"/>
              <a:t>I </a:t>
            </a:r>
            <a:br>
              <a:rPr lang="nl-NL" sz="1400" b="0" dirty="0"/>
            </a:br>
            <a:r>
              <a:rPr lang="nl-NL" sz="1400" b="0" dirty="0" smtClean="0"/>
              <a:t>Algemeen</a:t>
            </a:r>
            <a:endParaRPr lang="nl-NL" sz="1400" b="0" dirty="0"/>
          </a:p>
        </p:txBody>
      </p:sp>
      <p:sp>
        <p:nvSpPr>
          <p:cNvPr id="21" name="Rechthoek 20">
            <a:hlinkClick r:id="rId6" action="ppaction://hlinksldjump"/>
          </p:cNvPr>
          <p:cNvSpPr/>
          <p:nvPr/>
        </p:nvSpPr>
        <p:spPr>
          <a:xfrm>
            <a:off x="4670451" y="3035892"/>
            <a:ext cx="3365429" cy="129415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2000" endA="300" endPos="1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576" tIns="34327" rIns="68653" bIns="34327" rtlCol="0" anchor="ctr"/>
          <a:lstStyle/>
          <a:p>
            <a:pPr algn="ctr"/>
            <a:r>
              <a:rPr lang="nl-NL" sz="1400" b="0" dirty="0"/>
              <a:t>IV </a:t>
            </a:r>
            <a:br>
              <a:rPr lang="nl-NL" sz="1400" b="0" dirty="0"/>
            </a:br>
            <a:r>
              <a:rPr lang="nl-NL" sz="1400" b="0" dirty="0" smtClean="0"/>
              <a:t>Overige letsels en ziekten</a:t>
            </a:r>
            <a:endParaRPr lang="nl-NL" sz="1400" b="0" dirty="0"/>
          </a:p>
        </p:txBody>
      </p:sp>
      <p:sp>
        <p:nvSpPr>
          <p:cNvPr id="22" name="Rechthoek 21">
            <a:hlinkClick r:id="rId7" action="ppaction://hlinksldjump"/>
          </p:cNvPr>
          <p:cNvSpPr/>
          <p:nvPr/>
        </p:nvSpPr>
        <p:spPr>
          <a:xfrm>
            <a:off x="4670451" y="1545636"/>
            <a:ext cx="3365429" cy="1294157"/>
          </a:xfrm>
          <a:prstGeom prst="rect">
            <a:avLst/>
          </a:prstGeom>
          <a:solidFill>
            <a:srgbClr val="005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576" tIns="34327" rIns="68653" bIns="34327" rtlCol="0" anchor="ctr"/>
          <a:lstStyle/>
          <a:p>
            <a:pPr algn="ctr"/>
            <a:r>
              <a:rPr lang="nl-NL" sz="1400" b="0" dirty="0"/>
              <a:t>II </a:t>
            </a:r>
            <a:br>
              <a:rPr lang="nl-NL" sz="1400" b="0" dirty="0"/>
            </a:br>
            <a:r>
              <a:rPr lang="nl-NL" sz="1400" b="0" dirty="0" smtClean="0"/>
              <a:t>Voorkom (meer) </a:t>
            </a:r>
          </a:p>
          <a:p>
            <a:pPr algn="ctr"/>
            <a:r>
              <a:rPr lang="nl-NL" sz="1400" b="0" dirty="0" smtClean="0"/>
              <a:t>slachtoffers</a:t>
            </a:r>
            <a:endParaRPr lang="nl-NL" sz="1400" b="0" dirty="0"/>
          </a:p>
        </p:txBody>
      </p:sp>
      <p:grpSp>
        <p:nvGrpSpPr>
          <p:cNvPr id="4" name="Groep 3"/>
          <p:cNvGrpSpPr/>
          <p:nvPr/>
        </p:nvGrpSpPr>
        <p:grpSpPr>
          <a:xfrm>
            <a:off x="3408126" y="1790756"/>
            <a:ext cx="2300210" cy="2296017"/>
            <a:chOff x="6732959" y="1347556"/>
            <a:chExt cx="5112568" cy="5112568"/>
          </a:xfrm>
        </p:grpSpPr>
        <p:sp>
          <p:nvSpPr>
            <p:cNvPr id="2" name="Ovaal 1"/>
            <p:cNvSpPr/>
            <p:nvPr/>
          </p:nvSpPr>
          <p:spPr bwMode="auto">
            <a:xfrm>
              <a:off x="6732959" y="1347556"/>
              <a:ext cx="5112568" cy="5112568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11" name="Ovaal 10"/>
            <p:cNvSpPr/>
            <p:nvPr/>
          </p:nvSpPr>
          <p:spPr bwMode="auto">
            <a:xfrm>
              <a:off x="7159736" y="1774333"/>
              <a:ext cx="4259013" cy="4259013"/>
            </a:xfrm>
            <a:prstGeom prst="ellipse">
              <a:avLst/>
            </a:prstGeom>
            <a:solidFill>
              <a:srgbClr val="00539E"/>
            </a:solidFill>
            <a:ln w="25400">
              <a:solidFill>
                <a:srgbClr val="00539E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  <p:sp>
          <p:nvSpPr>
            <p:cNvPr id="3" name="Kruis 2"/>
            <p:cNvSpPr/>
            <p:nvPr/>
          </p:nvSpPr>
          <p:spPr bwMode="auto">
            <a:xfrm>
              <a:off x="7744465" y="2359062"/>
              <a:ext cx="3089556" cy="3089556"/>
            </a:xfrm>
            <a:prstGeom prst="plus">
              <a:avLst>
                <a:gd name="adj" fmla="val 30743"/>
              </a:avLst>
            </a:prstGeom>
            <a:solidFill>
              <a:srgbClr val="F05A23"/>
            </a:solidFill>
            <a:ln w="28575">
              <a:solidFill>
                <a:schemeClr val="bg1"/>
              </a:solidFill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6532"/>
              <a:endParaRPr lang="nl-NL" dirty="0"/>
            </a:p>
          </p:txBody>
        </p:sp>
      </p:grpSp>
      <p:sp>
        <p:nvSpPr>
          <p:cNvPr id="15" name="Tijdelijke aanduiding voor voettekst 1"/>
          <p:cNvSpPr>
            <a:spLocks noGrp="1"/>
          </p:cNvSpPr>
          <p:nvPr>
            <p:ph type="ftr" sz="quarter" idx="13"/>
          </p:nvPr>
        </p:nvSpPr>
        <p:spPr>
          <a:xfrm>
            <a:off x="3123942" y="4837352"/>
            <a:ext cx="2896117" cy="254794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Het Oranje Kruis 2021 ©</a:t>
            </a:r>
            <a:endParaRPr lang="nl-NL" dirty="0"/>
          </a:p>
        </p:txBody>
      </p:sp>
      <p:sp>
        <p:nvSpPr>
          <p:cNvPr id="16" name="Tijdelijke aanduiding voor dianummer 9"/>
          <p:cNvSpPr>
            <a:spLocks noGrp="1"/>
          </p:cNvSpPr>
          <p:nvPr>
            <p:ph type="sldNum" sz="quarter" idx="14"/>
          </p:nvPr>
        </p:nvSpPr>
        <p:spPr>
          <a:xfrm>
            <a:off x="684667" y="4837352"/>
            <a:ext cx="1439709" cy="254794"/>
          </a:xfrm>
        </p:spPr>
        <p:txBody>
          <a:bodyPr/>
          <a:lstStyle/>
          <a:p>
            <a:pPr>
              <a:defRPr/>
            </a:pPr>
            <a:fld id="{4D0548BB-B0BD-405A-AA64-CD7A4A8DED5E}" type="slidenum">
              <a:rPr lang="nl-NL" smtClean="0"/>
              <a:pPr>
                <a:defRPr/>
              </a:pPr>
              <a:t>9</a:t>
            </a:fld>
            <a:endParaRPr lang="nl-NL" dirty="0"/>
          </a:p>
        </p:txBody>
      </p:sp>
      <p:sp>
        <p:nvSpPr>
          <p:cNvPr id="8" name="Rechthoek 7">
            <a:hlinkClick r:id="rId8" action="ppaction://hlinksldjump"/>
          </p:cNvPr>
          <p:cNvSpPr/>
          <p:nvPr/>
        </p:nvSpPr>
        <p:spPr bwMode="auto">
          <a:xfrm>
            <a:off x="189525" y="0"/>
            <a:ext cx="1514930" cy="573528"/>
          </a:xfrm>
          <a:prstGeom prst="rect">
            <a:avLst/>
          </a:prstGeom>
          <a:noFill/>
          <a:ln>
            <a:noFill/>
          </a:ln>
          <a:effectLst>
            <a:glow rad="101600">
              <a:srgbClr val="800000">
                <a:alpha val="76000"/>
              </a:srgbClr>
            </a:glow>
            <a:softEdge rad="127000"/>
          </a:effectLst>
        </p:spPr>
        <p:txBody>
          <a:bodyPr rot="0" spcFirstLastPara="0" vertOverflow="overflow" horzOverflow="overflow" vert="horz" wrap="non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6532"/>
            <a:endParaRPr lang="nl-NL" dirty="0"/>
          </a:p>
        </p:txBody>
      </p:sp>
      <p:sp>
        <p:nvSpPr>
          <p:cNvPr id="19" name="Titel 6"/>
          <p:cNvSpPr txBox="1">
            <a:spLocks/>
          </p:cNvSpPr>
          <p:nvPr/>
        </p:nvSpPr>
        <p:spPr bwMode="auto">
          <a:xfrm>
            <a:off x="686009" y="837247"/>
            <a:ext cx="6766751" cy="27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endParaRPr lang="nl-NL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20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61b8316fa65942bf89a9a9b9b4c99f9ba03cc9a"/>
  <p:tag name="ISPRING_RESOURCE_PATHS_HASH_2" val="e9e0f5a1f4f7a8a3b03cbb5ba9decca19aa3d9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8894979-7D7C-4C2C-8581-9EE07ABF8537}"/>
  <p:tag name="GENSWF_ADVANCE_TIME" val="19.6"/>
  <p:tag name="TIMING" val=""/>
  <p:tag name="ISPRING_CUSTOM_TIMING_USED" val="1"/>
</p:tagLst>
</file>

<file path=ppt/theme/theme1.xml><?xml version="1.0" encoding="utf-8"?>
<a:theme xmlns:a="http://schemas.openxmlformats.org/drawingml/2006/main" name="Titel">
  <a:themeElements>
    <a:clrScheme name="Het Oranje Kruis">
      <a:dk1>
        <a:srgbClr val="000000"/>
      </a:dk1>
      <a:lt1>
        <a:srgbClr val="FFFFFF"/>
      </a:lt1>
      <a:dk2>
        <a:srgbClr val="F05A23"/>
      </a:dk2>
      <a:lt2>
        <a:srgbClr val="FCDCCD"/>
      </a:lt2>
      <a:accent1>
        <a:srgbClr val="F05A23"/>
      </a:accent1>
      <a:accent2>
        <a:srgbClr val="0071BD"/>
      </a:accent2>
      <a:accent3>
        <a:srgbClr val="515340"/>
      </a:accent3>
      <a:accent4>
        <a:srgbClr val="F2F2F2"/>
      </a:accent4>
      <a:accent5>
        <a:srgbClr val="E48A69"/>
      </a:accent5>
      <a:accent6>
        <a:srgbClr val="00AFDA"/>
      </a:accent6>
      <a:hlink>
        <a:srgbClr val="00AFDA"/>
      </a:hlink>
      <a:folHlink>
        <a:srgbClr val="00AFDA"/>
      </a:folHlink>
    </a:clrScheme>
    <a:fontScheme name="EHBO.n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61000">
              <a:srgbClr val="800000">
                <a:alpha val="5000"/>
              </a:srgbClr>
            </a:gs>
            <a:gs pos="0">
              <a:srgbClr val="800000">
                <a:alpha val="90000"/>
              </a:srgbClr>
            </a:gs>
          </a:gsLst>
          <a:path path="circle">
            <a:fillToRect l="50000" t="50000" r="50000" b="50000"/>
          </a:path>
        </a:gradFill>
        <a:ln>
          <a:noFill/>
        </a:ln>
        <a:effectLst>
          <a:glow rad="101600">
            <a:srgbClr val="800000">
              <a:alpha val="76000"/>
            </a:srgbClr>
          </a:glow>
          <a:softEdge rad="127000"/>
        </a:effectLst>
      </a:spPr>
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000" b="1" i="0" u="none" strike="noStrike" cap="none" normalizeH="0" baseline="0" smtClean="0">
            <a:ln>
              <a:noFill/>
            </a:ln>
            <a:solidFill>
              <a:srgbClr val="230D5C"/>
            </a:solidFill>
            <a:effectLst/>
            <a:latin typeface="Verdana" pitchFamily="34" charset="0"/>
          </a:defRPr>
        </a:defPPr>
      </a:lstStyle>
    </a:spDef>
    <a:lnDef>
      <a:spPr bwMode="auto">
        <a:solidFill>
          <a:srgbClr val="FFFFFF">
            <a:alpha val="70000"/>
          </a:srgbClr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Tit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el 13">
        <a:dk1>
          <a:srgbClr val="230D5C"/>
        </a:dk1>
        <a:lt1>
          <a:srgbClr val="FFFFFF"/>
        </a:lt1>
        <a:dk2>
          <a:srgbClr val="FFFFFF"/>
        </a:dk2>
        <a:lt2>
          <a:srgbClr val="808080"/>
        </a:lt2>
        <a:accent1>
          <a:srgbClr val="9ED200"/>
        </a:accent1>
        <a:accent2>
          <a:srgbClr val="230D5C"/>
        </a:accent2>
        <a:accent3>
          <a:srgbClr val="FFFFFF"/>
        </a:accent3>
        <a:accent4>
          <a:srgbClr val="1C094D"/>
        </a:accent4>
        <a:accent5>
          <a:srgbClr val="CCE5AA"/>
        </a:accent5>
        <a:accent6>
          <a:srgbClr val="1F0B53"/>
        </a:accent6>
        <a:hlink>
          <a:srgbClr val="E8FF9F"/>
        </a:hlink>
        <a:folHlink>
          <a:srgbClr val="ABBD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 14">
        <a:dk1>
          <a:srgbClr val="230D5C"/>
        </a:dk1>
        <a:lt1>
          <a:srgbClr val="FFFFFF"/>
        </a:lt1>
        <a:dk2>
          <a:srgbClr val="FFFFFF"/>
        </a:dk2>
        <a:lt2>
          <a:srgbClr val="808080"/>
        </a:lt2>
        <a:accent1>
          <a:srgbClr val="EF1A86"/>
        </a:accent1>
        <a:accent2>
          <a:srgbClr val="230D5C"/>
        </a:accent2>
        <a:accent3>
          <a:srgbClr val="FFFFFF"/>
        </a:accent3>
        <a:accent4>
          <a:srgbClr val="1C094D"/>
        </a:accent4>
        <a:accent5>
          <a:srgbClr val="F6ABC3"/>
        </a:accent5>
        <a:accent6>
          <a:srgbClr val="1F0B53"/>
        </a:accent6>
        <a:hlink>
          <a:srgbClr val="F793C5"/>
        </a:hlink>
        <a:folHlink>
          <a:srgbClr val="ABBDD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13656</TotalTime>
  <Words>4963</Words>
  <Application>Microsoft Office PowerPoint</Application>
  <PresentationFormat>Diavoorstelling (16:9)</PresentationFormat>
  <Paragraphs>790</Paragraphs>
  <Slides>84</Slides>
  <Notes>80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84</vt:i4>
      </vt:variant>
    </vt:vector>
  </HeadingPairs>
  <TitlesOfParts>
    <vt:vector size="89" baseType="lpstr">
      <vt:lpstr>Arial</vt:lpstr>
      <vt:lpstr>Calibri</vt:lpstr>
      <vt:lpstr>Verdana</vt:lpstr>
      <vt:lpstr>Wingdings</vt:lpstr>
      <vt:lpstr>Titel</vt:lpstr>
      <vt:lpstr>Het Oranje Kruis 28e druk│Eerste hulp volgens de NREH 2021 │ </vt:lpstr>
      <vt:lpstr>Menu</vt:lpstr>
      <vt:lpstr>Menu</vt:lpstr>
      <vt:lpstr>I Algemeen: de eerstehulpverlener</vt:lpstr>
      <vt:lpstr>I Algemeen: helpen met medicijnen</vt:lpstr>
      <vt:lpstr>I Algemeen: het slachtoffer</vt:lpstr>
      <vt:lpstr>I Algemeen: bellen zorgprofessional</vt:lpstr>
      <vt:lpstr>I Algemeen: emotionele reacties</vt:lpstr>
      <vt:lpstr>Menu</vt:lpstr>
      <vt:lpstr>Menu</vt:lpstr>
      <vt:lpstr>II Voorkom (meer) slachtoffers</vt:lpstr>
      <vt:lpstr>II Voorkom (meer) slachtoffers: let op gevaar</vt:lpstr>
      <vt:lpstr>II Voorkom (meer) slachtoffers: slachtoffer uit gevaar verplaatsen</vt:lpstr>
      <vt:lpstr>II Voorkom (meer) slachtoffers: slachtoffer uit gevaar verplaatsen</vt:lpstr>
      <vt:lpstr>II Voorkom (meer) slachtoffers: slachtoffer uit gevaar verplaatsen</vt:lpstr>
      <vt:lpstr>II Voorkom (meer) slachtoffers: slachtoffer uit gevaar verplaatsen</vt:lpstr>
      <vt:lpstr>II Voorkom (meer) slachtoffers: besmetting</vt:lpstr>
      <vt:lpstr>Menu</vt:lpstr>
      <vt:lpstr>Menu</vt:lpstr>
      <vt:lpstr>III Levensbedreigende letsels en ziekten: opbouw van dit deel</vt:lpstr>
      <vt:lpstr>Menu</vt:lpstr>
      <vt:lpstr>III Levensbedreigende letsels en ziekten: korte levensreddende handelingen</vt:lpstr>
      <vt:lpstr>III Levensbedreigende letsels en ziekten: korte levensreddende handelingen</vt:lpstr>
      <vt:lpstr>Menu</vt:lpstr>
      <vt:lpstr>III Levensbedreigende letsels en ziekten: beoordelen bewustzijn</vt:lpstr>
      <vt:lpstr>III Levensbedreigende letsels en ziekten: beoordelen ademhaling</vt:lpstr>
      <vt:lpstr>III Levensbedreigende letsels en ziekten: bewusteloosheid en ademhaling</vt:lpstr>
      <vt:lpstr>III Levensbedreigende letsels en ziekten: reanimatie</vt:lpstr>
      <vt:lpstr>III Levensbedreigende letsels en ziekten: reanimatie</vt:lpstr>
      <vt:lpstr>III Levensbedreigende letsels en ziekten: reanimatie</vt:lpstr>
      <vt:lpstr>III Levensbedreigende letsels en ziekten: reanimatie</vt:lpstr>
      <vt:lpstr>III Levensbedreigende letsels en ziekten: reanimatie</vt:lpstr>
      <vt:lpstr>III Levensbedreigende letsels en ziekten: reanimatie van kinderen en zuigelingen</vt:lpstr>
      <vt:lpstr>III Levensbedreigende letsels en ziekten: stoppen reanimatie</vt:lpstr>
      <vt:lpstr>III Levensbedreigende letsels en ziekten: bewusteloos en normale ademhaling</vt:lpstr>
      <vt:lpstr>Menu</vt:lpstr>
      <vt:lpstr>III Levensbedreigende letsels en ziekten: ernstig ongeval</vt:lpstr>
      <vt:lpstr>III Levensbedreigende letsels en ziekten: mogelijk wervelletsel</vt:lpstr>
      <vt:lpstr>Menu</vt:lpstr>
      <vt:lpstr>III Levensbedreigende letsels en ziekten: letsels met gevolgen voor de ademhaling</vt:lpstr>
      <vt:lpstr>III Levensbedreigende letsels en ziekten: letsels met gevolgen voor de ademhaling</vt:lpstr>
      <vt:lpstr>III Levensbedreigende letsels en ziekten: letsels met gevolgen voor de ademhaling</vt:lpstr>
      <vt:lpstr>III Levensbedreigende letsels en ziekten: letsels met gevolgen voor de ademhaling</vt:lpstr>
      <vt:lpstr>III Levensbedreigende letsels en ziekten: ziekten met gevolgen voor de ademhaling</vt:lpstr>
      <vt:lpstr>III Levensbedreigende letsels en ziekten: letsels met gevolgen voor de circulatie</vt:lpstr>
      <vt:lpstr>III Levensbedreigende letsels en ziekten: letsels met gevolgen voor de circulatie</vt:lpstr>
      <vt:lpstr>III Levensbedreigende letsels en ziekten: ziekten met gevolgen voor de circulatie</vt:lpstr>
      <vt:lpstr>III Levensbedreigende letsels en ziekten: letsels en ziekten met gevolgen voor het bewustzijn</vt:lpstr>
      <vt:lpstr>III Levensbedreigende letsels en ziekten: letsels met gevolgen voor het bewustzijn</vt:lpstr>
      <vt:lpstr>III Levensbedreigende letsels en ziekten: letsels met gevolgen voor het bewustzijn</vt:lpstr>
      <vt:lpstr>III Levensbedreigende letsels en ziekten: letsels met gevolgen voor het bewustzijn</vt:lpstr>
      <vt:lpstr>III Levensbedreigende letsels en ziekten: letsels met gevolgen voor het bewustzijn</vt:lpstr>
      <vt:lpstr>III Levensbedreigende letsels en ziekten: ziekten met gevolgen voor het bewustzijn</vt:lpstr>
      <vt:lpstr>III Levensbedreigende letsels en ziekten: ziekten met gevolgen voor het bewustzijn</vt:lpstr>
      <vt:lpstr>III Levensbedreigende letsels en ziekten: ziekten met gevolgen voor het bewustzijn</vt:lpstr>
      <vt:lpstr>III Levensbedreigende letsels en ziekten: ziekten met gevolgen voor het bewustzijn</vt:lpstr>
      <vt:lpstr>III Levensbedreigende letsels en ziekten: ziekten met gevolgen voor het bewustzijn</vt:lpstr>
      <vt:lpstr>III Levensbedreigende letsels en ziekten: ziekten met gevolgen voor het bewustzijn</vt:lpstr>
      <vt:lpstr>Menu</vt:lpstr>
      <vt:lpstr>Menu</vt:lpstr>
      <vt:lpstr>IV Overige letsels en ziekten</vt:lpstr>
      <vt:lpstr>IV Overige letsels en ziekten: omgevingsinvloeden</vt:lpstr>
      <vt:lpstr>IV Overige letsels en ziekten: omgevingsinvloeden</vt:lpstr>
      <vt:lpstr>IV Overige letsels en ziekten: wonden</vt:lpstr>
      <vt:lpstr>IV Overige letsels en ziekten: wonden</vt:lpstr>
      <vt:lpstr>IV Overige letsels en ziekten: wonden</vt:lpstr>
      <vt:lpstr>IV Overige letsels en ziekten: wonden</vt:lpstr>
      <vt:lpstr>IV Overige letsels en ziekten: wonden</vt:lpstr>
      <vt:lpstr>IV Overige letsels en ziekten: brandwonden: nieuwe terminologie</vt:lpstr>
      <vt:lpstr>IV Overige letsels en ziekten: gevaarlijke stoffen op de huid</vt:lpstr>
      <vt:lpstr>IV Overige letsels en ziekten: giftige stoffen in de ogen</vt:lpstr>
      <vt:lpstr>IV Overige letsels en ziekten: bevriezingswonden</vt:lpstr>
      <vt:lpstr>IV Overige letsels en ziekten: kneuzing en verstuiking</vt:lpstr>
      <vt:lpstr>IV Overige letsels en ziekten: spierletsel</vt:lpstr>
      <vt:lpstr>IV Overige letsels en ziekten: botbreuk en ontwrichting</vt:lpstr>
      <vt:lpstr>IV Overige letsels en ziekten: botbreuk en ontwrichting</vt:lpstr>
      <vt:lpstr>IV Overige letsels en ziekten: oogletsel</vt:lpstr>
      <vt:lpstr>IV Overige letsels en ziekten: neusletsel</vt:lpstr>
      <vt:lpstr>IV Overige letsels en ziekten: voorwerpen in neus of oor</vt:lpstr>
      <vt:lpstr>IV Overige letsels en ziekten: mondletsel</vt:lpstr>
      <vt:lpstr>IV Overige letsels en ziekten: steken en beten</vt:lpstr>
      <vt:lpstr>IV Overige letsels en ziekten: ziekteklachten</vt:lpstr>
      <vt:lpstr>IV Overige letsels en ziekten: (kinder)ziekten</vt:lpstr>
      <vt:lpstr>IV Overige letsels en ziekten: (kinder)ziekten</vt:lpstr>
    </vt:vector>
  </TitlesOfParts>
  <Company>www.de-presentatie-architect.nl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Oranje Kruis</dc:title>
  <dc:creator>vanderpolsh@ehbo.nl</dc:creator>
  <cp:lastModifiedBy>Hans van der Pols</cp:lastModifiedBy>
  <cp:revision>1119</cp:revision>
  <dcterms:created xsi:type="dcterms:W3CDTF">2008-08-27T09:46:22Z</dcterms:created>
  <dcterms:modified xsi:type="dcterms:W3CDTF">2021-09-07T10:43:48Z</dcterms:modified>
</cp:coreProperties>
</file>