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8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9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tags/tag10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tags/tag11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tags/tag12.xml" ContentType="application/vnd.openxmlformats-officedocument.presentationml.tags+xml"/>
  <Override PartName="/ppt/notesSlides/notesSlide55.xml" ContentType="application/vnd.openxmlformats-officedocument.presentationml.notesSlide+xml"/>
  <Override PartName="/ppt/tags/tag13.xml" ContentType="application/vnd.openxmlformats-officedocument.presentationml.tags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6"/>
  </p:notesMasterIdLst>
  <p:handoutMasterIdLst>
    <p:handoutMasterId r:id="rId87"/>
  </p:handoutMasterIdLst>
  <p:sldIdLst>
    <p:sldId id="338" r:id="rId2"/>
    <p:sldId id="449" r:id="rId3"/>
    <p:sldId id="451" r:id="rId4"/>
    <p:sldId id="366" r:id="rId5"/>
    <p:sldId id="563" r:id="rId6"/>
    <p:sldId id="535" r:id="rId7"/>
    <p:sldId id="463" r:id="rId8"/>
    <p:sldId id="464" r:id="rId9"/>
    <p:sldId id="531" r:id="rId10"/>
    <p:sldId id="530" r:id="rId11"/>
    <p:sldId id="539" r:id="rId12"/>
    <p:sldId id="459" r:id="rId13"/>
    <p:sldId id="465" r:id="rId14"/>
    <p:sldId id="566" r:id="rId15"/>
    <p:sldId id="567" r:id="rId16"/>
    <p:sldId id="568" r:id="rId17"/>
    <p:sldId id="569" r:id="rId18"/>
    <p:sldId id="540" r:id="rId19"/>
    <p:sldId id="629" r:id="rId20"/>
    <p:sldId id="570" r:id="rId21"/>
    <p:sldId id="541" r:id="rId22"/>
    <p:sldId id="571" r:id="rId23"/>
    <p:sldId id="572" r:id="rId24"/>
    <p:sldId id="546" r:id="rId25"/>
    <p:sldId id="573" r:id="rId26"/>
    <p:sldId id="574" r:id="rId27"/>
    <p:sldId id="575" r:id="rId28"/>
    <p:sldId id="576" r:id="rId29"/>
    <p:sldId id="577" r:id="rId30"/>
    <p:sldId id="578" r:id="rId31"/>
    <p:sldId id="579" r:id="rId32"/>
    <p:sldId id="580" r:id="rId33"/>
    <p:sldId id="581" r:id="rId34"/>
    <p:sldId id="582" r:id="rId35"/>
    <p:sldId id="583" r:id="rId36"/>
    <p:sldId id="565" r:id="rId37"/>
    <p:sldId id="584" r:id="rId38"/>
    <p:sldId id="585" r:id="rId39"/>
    <p:sldId id="545" r:id="rId40"/>
    <p:sldId id="586" r:id="rId41"/>
    <p:sldId id="587" r:id="rId42"/>
    <p:sldId id="588" r:id="rId43"/>
    <p:sldId id="589" r:id="rId44"/>
    <p:sldId id="590" r:id="rId45"/>
    <p:sldId id="591" r:id="rId46"/>
    <p:sldId id="592" r:id="rId47"/>
    <p:sldId id="593" r:id="rId48"/>
    <p:sldId id="594" r:id="rId49"/>
    <p:sldId id="595" r:id="rId50"/>
    <p:sldId id="596" r:id="rId51"/>
    <p:sldId id="597" r:id="rId52"/>
    <p:sldId id="598" r:id="rId53"/>
    <p:sldId id="599" r:id="rId54"/>
    <p:sldId id="600" r:id="rId55"/>
    <p:sldId id="601" r:id="rId56"/>
    <p:sldId id="602" r:id="rId57"/>
    <p:sldId id="603" r:id="rId58"/>
    <p:sldId id="604" r:id="rId59"/>
    <p:sldId id="533" r:id="rId60"/>
    <p:sldId id="507" r:id="rId61"/>
    <p:sldId id="605" r:id="rId62"/>
    <p:sldId id="606" r:id="rId63"/>
    <p:sldId id="607" r:id="rId64"/>
    <p:sldId id="609" r:id="rId65"/>
    <p:sldId id="610" r:id="rId66"/>
    <p:sldId id="611" r:id="rId67"/>
    <p:sldId id="613" r:id="rId68"/>
    <p:sldId id="612" r:id="rId69"/>
    <p:sldId id="614" r:id="rId70"/>
    <p:sldId id="615" r:id="rId71"/>
    <p:sldId id="616" r:id="rId72"/>
    <p:sldId id="617" r:id="rId73"/>
    <p:sldId id="620" r:id="rId74"/>
    <p:sldId id="621" r:id="rId75"/>
    <p:sldId id="618" r:id="rId76"/>
    <p:sldId id="619" r:id="rId77"/>
    <p:sldId id="622" r:id="rId78"/>
    <p:sldId id="623" r:id="rId79"/>
    <p:sldId id="624" r:id="rId80"/>
    <p:sldId id="625" r:id="rId81"/>
    <p:sldId id="626" r:id="rId82"/>
    <p:sldId id="627" r:id="rId83"/>
    <p:sldId id="628" r:id="rId84"/>
    <p:sldId id="630" r:id="rId85"/>
  </p:sldIdLst>
  <p:sldSz cx="9144000" cy="5143500" type="screen16x9"/>
  <p:notesSz cx="6858000" cy="9144000"/>
  <p:custDataLst>
    <p:tags r:id="rId88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1pPr>
    <a:lvl2pPr marL="343266"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2pPr>
    <a:lvl3pPr marL="686532"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3pPr>
    <a:lvl4pPr marL="1029797"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4pPr>
    <a:lvl5pPr marL="1373063"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5pPr>
    <a:lvl6pPr marL="1716329" algn="l" defTabSz="686532" rtl="0" eaLnBrk="1" latinLnBrk="0" hangingPunct="1"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6pPr>
    <a:lvl7pPr marL="2059595" algn="l" defTabSz="686532" rtl="0" eaLnBrk="1" latinLnBrk="0" hangingPunct="1"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7pPr>
    <a:lvl8pPr marL="2402860" algn="l" defTabSz="686532" rtl="0" eaLnBrk="1" latinLnBrk="0" hangingPunct="1"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8pPr>
    <a:lvl9pPr marL="2746126" algn="l" defTabSz="686532" rtl="0" eaLnBrk="1" latinLnBrk="0" hangingPunct="1"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tandaardsectie" id="{D430AAA6-1180-461F-B60D-291DCC3041D1}">
          <p14:sldIdLst>
            <p14:sldId id="338"/>
            <p14:sldId id="449"/>
            <p14:sldId id="451"/>
            <p14:sldId id="366"/>
            <p14:sldId id="563"/>
            <p14:sldId id="535"/>
            <p14:sldId id="463"/>
            <p14:sldId id="464"/>
            <p14:sldId id="531"/>
            <p14:sldId id="530"/>
            <p14:sldId id="539"/>
            <p14:sldId id="459"/>
            <p14:sldId id="465"/>
            <p14:sldId id="566"/>
            <p14:sldId id="567"/>
            <p14:sldId id="568"/>
            <p14:sldId id="569"/>
            <p14:sldId id="540"/>
            <p14:sldId id="629"/>
            <p14:sldId id="570"/>
            <p14:sldId id="541"/>
            <p14:sldId id="571"/>
            <p14:sldId id="572"/>
            <p14:sldId id="546"/>
            <p14:sldId id="573"/>
            <p14:sldId id="574"/>
            <p14:sldId id="575"/>
            <p14:sldId id="576"/>
            <p14:sldId id="577"/>
            <p14:sldId id="578"/>
            <p14:sldId id="579"/>
            <p14:sldId id="580"/>
            <p14:sldId id="581"/>
            <p14:sldId id="582"/>
            <p14:sldId id="583"/>
            <p14:sldId id="565"/>
            <p14:sldId id="584"/>
            <p14:sldId id="585"/>
            <p14:sldId id="545"/>
            <p14:sldId id="586"/>
            <p14:sldId id="587"/>
            <p14:sldId id="588"/>
            <p14:sldId id="589"/>
            <p14:sldId id="590"/>
            <p14:sldId id="591"/>
            <p14:sldId id="592"/>
            <p14:sldId id="593"/>
            <p14:sldId id="594"/>
            <p14:sldId id="595"/>
            <p14:sldId id="596"/>
            <p14:sldId id="597"/>
            <p14:sldId id="598"/>
            <p14:sldId id="599"/>
            <p14:sldId id="600"/>
            <p14:sldId id="601"/>
            <p14:sldId id="602"/>
            <p14:sldId id="603"/>
            <p14:sldId id="604"/>
            <p14:sldId id="533"/>
            <p14:sldId id="507"/>
            <p14:sldId id="605"/>
            <p14:sldId id="606"/>
            <p14:sldId id="607"/>
            <p14:sldId id="609"/>
            <p14:sldId id="610"/>
            <p14:sldId id="611"/>
            <p14:sldId id="613"/>
            <p14:sldId id="612"/>
            <p14:sldId id="614"/>
            <p14:sldId id="615"/>
            <p14:sldId id="616"/>
            <p14:sldId id="617"/>
            <p14:sldId id="620"/>
            <p14:sldId id="621"/>
            <p14:sldId id="618"/>
            <p14:sldId id="619"/>
            <p14:sldId id="622"/>
            <p14:sldId id="623"/>
            <p14:sldId id="624"/>
            <p14:sldId id="625"/>
            <p14:sldId id="626"/>
            <p14:sldId id="627"/>
            <p14:sldId id="628"/>
            <p14:sldId id="6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701">
          <p15:clr>
            <a:srgbClr val="A4A3A4"/>
          </p15:clr>
        </p15:guide>
        <p15:guide id="3" orient="horz" pos="2947">
          <p15:clr>
            <a:srgbClr val="A4A3A4"/>
          </p15:clr>
        </p15:guide>
        <p15:guide id="4" pos="431">
          <p15:clr>
            <a:srgbClr val="A4A3A4"/>
          </p15:clr>
        </p15:guide>
        <p15:guide id="5" pos="2880">
          <p15:clr>
            <a:srgbClr val="A4A3A4"/>
          </p15:clr>
        </p15:guide>
        <p15:guide id="6" pos="54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noudenn" initials="d" lastIdx="9" clrIdx="0"/>
  <p:cmAuthor id="1" name="vanderpolsh" initials="v" lastIdx="1" clrIdx="1"/>
  <p:cmAuthor id="2" name="Francine van Egmond" initials="FvE" lastIdx="25" clrIdx="2">
    <p:extLst>
      <p:ext uri="{19B8F6BF-5375-455C-9EA6-DF929625EA0E}">
        <p15:presenceInfo xmlns:p15="http://schemas.microsoft.com/office/powerpoint/2012/main" userId="Francine van Egmon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E"/>
    <a:srgbClr val="F05A23"/>
    <a:srgbClr val="032DDF"/>
    <a:srgbClr val="CC0000"/>
    <a:srgbClr val="8DA2FD"/>
    <a:srgbClr val="FB0807"/>
    <a:srgbClr val="010F4C"/>
    <a:srgbClr val="0F248F"/>
    <a:srgbClr val="FFC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97005" autoAdjust="0"/>
  </p:normalViewPr>
  <p:slideViewPr>
    <p:cSldViewPr>
      <p:cViewPr varScale="1">
        <p:scale>
          <a:sx n="141" d="100"/>
          <a:sy n="141" d="100"/>
        </p:scale>
        <p:origin x="174" y="216"/>
      </p:cViewPr>
      <p:guideLst>
        <p:guide orient="horz" pos="1620"/>
        <p:guide orient="horz" pos="701"/>
        <p:guide orient="horz" pos="2947"/>
        <p:guide pos="431"/>
        <p:guide pos="288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092"/>
    </p:cViewPr>
  </p:sorterViewPr>
  <p:notesViewPr>
    <p:cSldViewPr>
      <p:cViewPr varScale="1">
        <p:scale>
          <a:sx n="74" d="100"/>
          <a:sy n="74" d="100"/>
        </p:scale>
        <p:origin x="-161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gs" Target="tags/tag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CFF7966F-080D-46CF-ADD5-1C8845EF112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77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2D0C9EF-A4FB-4E11-A94E-FA2D339D1D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45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34326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8653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029797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37306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1716329" algn="l" defTabSz="68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9595" algn="l" defTabSz="68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2860" algn="l" defTabSz="68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6126" algn="l" defTabSz="68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7686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36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39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59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60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1812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50000">
                <a:schemeClr val="accent4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8" name="Rechthoek 37"/>
          <p:cNvSpPr/>
          <p:nvPr userDrawn="1"/>
        </p:nvSpPr>
        <p:spPr bwMode="auto">
          <a:xfrm>
            <a:off x="0" y="2571750"/>
            <a:ext cx="9144000" cy="257175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9" name="Rechthoek 38"/>
          <p:cNvSpPr/>
          <p:nvPr userDrawn="1"/>
        </p:nvSpPr>
        <p:spPr bwMode="auto">
          <a:xfrm>
            <a:off x="514153" y="558313"/>
            <a:ext cx="8115694" cy="422768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40" name="Rechthoek 39"/>
          <p:cNvSpPr/>
          <p:nvPr userDrawn="1"/>
        </p:nvSpPr>
        <p:spPr bwMode="auto">
          <a:xfrm>
            <a:off x="0" y="4785996"/>
            <a:ext cx="9144000" cy="357504"/>
          </a:xfrm>
          <a:prstGeom prst="rect">
            <a:avLst/>
          </a:prstGeom>
          <a:solidFill>
            <a:srgbClr val="00539E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6532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nl-NL" i="0" u="none" strike="noStrike" cap="none" normalizeH="0" baseline="0" smtClean="0">
              <a:ln>
                <a:noFill/>
              </a:ln>
              <a:effectLst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9" y="88579"/>
            <a:ext cx="1136197" cy="38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514153" y="558314"/>
            <a:ext cx="8115694" cy="4227683"/>
          </a:xfrm>
          <a:ln>
            <a:noFill/>
          </a:ln>
        </p:spPr>
        <p:txBody>
          <a:bodyPr tIns="0" rIns="0" anchor="ctr"/>
          <a:lstStyle>
            <a:lvl1pPr marL="0" indent="0" algn="ctr">
              <a:buNone/>
              <a:defRPr sz="1400" b="1">
                <a:solidFill>
                  <a:schemeClr val="tx2"/>
                </a:solidFill>
              </a:defRPr>
            </a:lvl1pPr>
            <a:lvl2pPr marL="343266" indent="0">
              <a:buNone/>
              <a:defRPr sz="2100"/>
            </a:lvl2pPr>
            <a:lvl3pPr marL="686532" indent="0">
              <a:buNone/>
              <a:defRPr sz="1800"/>
            </a:lvl3pPr>
            <a:lvl4pPr marL="1029797" indent="0">
              <a:buNone/>
              <a:defRPr sz="1500"/>
            </a:lvl4pPr>
            <a:lvl5pPr marL="1373063" indent="0">
              <a:buNone/>
              <a:defRPr sz="1500"/>
            </a:lvl5pPr>
            <a:lvl6pPr marL="1716329" indent="0">
              <a:buNone/>
              <a:defRPr sz="1500"/>
            </a:lvl6pPr>
            <a:lvl7pPr marL="2059595" indent="0">
              <a:buNone/>
              <a:defRPr sz="1500"/>
            </a:lvl7pPr>
            <a:lvl8pPr marL="2402860" indent="0">
              <a:buNone/>
              <a:defRPr sz="1500"/>
            </a:lvl8pPr>
            <a:lvl9pPr marL="2746126" indent="0">
              <a:buNone/>
              <a:defRPr sz="1500"/>
            </a:lvl9pPr>
          </a:lstStyle>
          <a:p>
            <a:pPr lvl="0"/>
            <a:endParaRPr lang="nl-NL" noProof="0" dirty="0"/>
          </a:p>
        </p:txBody>
      </p:sp>
      <p:sp>
        <p:nvSpPr>
          <p:cNvPr id="50" name="Rechthoekige driehoek 49"/>
          <p:cNvSpPr/>
          <p:nvPr userDrawn="1"/>
        </p:nvSpPr>
        <p:spPr bwMode="auto">
          <a:xfrm>
            <a:off x="8629847" y="3416766"/>
            <a:ext cx="162314" cy="162018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1" name="Rechthoekige driehoek 50"/>
          <p:cNvSpPr/>
          <p:nvPr userDrawn="1"/>
        </p:nvSpPr>
        <p:spPr bwMode="auto">
          <a:xfrm rot="16200000">
            <a:off x="351987" y="3416618"/>
            <a:ext cx="162018" cy="16231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hthoek 51"/>
          <p:cNvSpPr/>
          <p:nvPr userDrawn="1"/>
        </p:nvSpPr>
        <p:spPr bwMode="auto">
          <a:xfrm>
            <a:off x="351839" y="3578784"/>
            <a:ext cx="8440322" cy="276340"/>
          </a:xfrm>
          <a:prstGeom prst="rect">
            <a:avLst/>
          </a:prstGeom>
          <a:solidFill>
            <a:srgbClr val="F05A23"/>
          </a:solidFill>
          <a:ln w="28575"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6532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nl-NL" i="0" u="none" strike="noStrike" cap="none" normalizeH="0" baseline="0" smtClean="0">
              <a:ln>
                <a:noFill/>
              </a:ln>
              <a:effectLst/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667" y="3578783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3" name="Tekstvak 12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Titel-slide</a:t>
            </a:r>
            <a:endParaRPr lang="nl-N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10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3887333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quarter" idx="16"/>
          </p:nvPr>
        </p:nvSpPr>
        <p:spPr>
          <a:xfrm>
            <a:off x="4572001" y="1437624"/>
            <a:ext cx="4057903" cy="30243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dirty="0"/>
          </a:p>
        </p:txBody>
      </p:sp>
      <p:sp>
        <p:nvSpPr>
          <p:cNvPr id="9" name="Tekstvak 8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Tekst</a:t>
            </a:r>
            <a:r>
              <a:rPr lang="nl-NL" baseline="0" dirty="0" smtClean="0">
                <a:solidFill>
                  <a:schemeClr val="accent2"/>
                </a:solidFill>
              </a:rPr>
              <a:t> / Diagram</a:t>
            </a:r>
            <a:endParaRPr lang="nl-NL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42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 / Diagram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BE53-9B7C-4463-9A45-1EC3573DD72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7" name="Tijdelijke aanduiding voor grafiek 6"/>
          <p:cNvSpPr>
            <a:spLocks noGrp="1"/>
          </p:cNvSpPr>
          <p:nvPr>
            <p:ph type="chart" sz="quarter" idx="15"/>
          </p:nvPr>
        </p:nvSpPr>
        <p:spPr>
          <a:xfrm>
            <a:off x="1217570" y="1431565"/>
            <a:ext cx="6708917" cy="303610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Grafiek</a:t>
            </a:r>
            <a:r>
              <a:rPr lang="nl-NL" baseline="0" dirty="0" smtClean="0">
                <a:solidFill>
                  <a:schemeClr val="accent2"/>
                </a:solidFill>
              </a:rPr>
              <a:t> / Diagram dia</a:t>
            </a:r>
            <a:endParaRPr lang="nl-NL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7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6" name="Tijdelijke aanduiding voor afbeelding 103"/>
          <p:cNvSpPr>
            <a:spLocks noGrp="1"/>
          </p:cNvSpPr>
          <p:nvPr>
            <p:ph type="pic" sz="quarter" idx="16"/>
          </p:nvPr>
        </p:nvSpPr>
        <p:spPr>
          <a:xfrm>
            <a:off x="2061567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7" name="Tijdelijke aanduiding voor afbeelding 103"/>
          <p:cNvSpPr>
            <a:spLocks noGrp="1"/>
          </p:cNvSpPr>
          <p:nvPr>
            <p:ph type="pic" sz="quarter" idx="17"/>
          </p:nvPr>
        </p:nvSpPr>
        <p:spPr>
          <a:xfrm>
            <a:off x="3375208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8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688849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0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6002489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1" name="Tijdelijke aanduiding voor afbeelding 103"/>
          <p:cNvSpPr>
            <a:spLocks noGrp="1"/>
          </p:cNvSpPr>
          <p:nvPr>
            <p:ph type="pic" sz="quarter" idx="20"/>
          </p:nvPr>
        </p:nvSpPr>
        <p:spPr>
          <a:xfrm>
            <a:off x="7316130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2" name="Tijdelijke aanduiding voor afbeelding 103"/>
          <p:cNvSpPr>
            <a:spLocks noGrp="1"/>
          </p:cNvSpPr>
          <p:nvPr>
            <p:ph type="pic" sz="quarter" idx="21"/>
          </p:nvPr>
        </p:nvSpPr>
        <p:spPr>
          <a:xfrm>
            <a:off x="747684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3" name="Tijdelijke aanduiding voor afbeelding 103"/>
          <p:cNvSpPr>
            <a:spLocks noGrp="1"/>
          </p:cNvSpPr>
          <p:nvPr>
            <p:ph type="pic" sz="quarter" idx="22"/>
          </p:nvPr>
        </p:nvSpPr>
        <p:spPr>
          <a:xfrm>
            <a:off x="2061567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4" name="Tijdelijke aanduiding voor afbeelding 103"/>
          <p:cNvSpPr>
            <a:spLocks noGrp="1"/>
          </p:cNvSpPr>
          <p:nvPr>
            <p:ph type="pic" sz="quarter" idx="23"/>
          </p:nvPr>
        </p:nvSpPr>
        <p:spPr>
          <a:xfrm>
            <a:off x="3375208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5" name="Tijdelijke aanduiding voor afbeelding 103"/>
          <p:cNvSpPr>
            <a:spLocks noGrp="1"/>
          </p:cNvSpPr>
          <p:nvPr>
            <p:ph type="pic" sz="quarter" idx="24"/>
          </p:nvPr>
        </p:nvSpPr>
        <p:spPr>
          <a:xfrm>
            <a:off x="4688849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6" name="Tijdelijke aanduiding voor afbeelding 103"/>
          <p:cNvSpPr>
            <a:spLocks noGrp="1"/>
          </p:cNvSpPr>
          <p:nvPr>
            <p:ph type="pic" sz="quarter" idx="25"/>
          </p:nvPr>
        </p:nvSpPr>
        <p:spPr>
          <a:xfrm>
            <a:off x="6002489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7" name="Tijdelijke aanduiding voor afbeelding 103"/>
          <p:cNvSpPr>
            <a:spLocks noGrp="1"/>
          </p:cNvSpPr>
          <p:nvPr>
            <p:ph type="pic" sz="quarter" idx="26"/>
          </p:nvPr>
        </p:nvSpPr>
        <p:spPr>
          <a:xfrm>
            <a:off x="7316130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8" name="Tijdelijke aanduiding voor afbeelding 103"/>
          <p:cNvSpPr>
            <a:spLocks noGrp="1"/>
          </p:cNvSpPr>
          <p:nvPr>
            <p:ph type="pic" sz="quarter" idx="27"/>
          </p:nvPr>
        </p:nvSpPr>
        <p:spPr>
          <a:xfrm>
            <a:off x="747684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9" name="Tijdelijke aanduiding voor afbeelding 103"/>
          <p:cNvSpPr>
            <a:spLocks noGrp="1"/>
          </p:cNvSpPr>
          <p:nvPr>
            <p:ph type="pic" sz="quarter" idx="28"/>
          </p:nvPr>
        </p:nvSpPr>
        <p:spPr>
          <a:xfrm>
            <a:off x="2061567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20" name="Tijdelijke aanduiding voor afbeelding 103"/>
          <p:cNvSpPr>
            <a:spLocks noGrp="1"/>
          </p:cNvSpPr>
          <p:nvPr>
            <p:ph type="pic" sz="quarter" idx="29"/>
          </p:nvPr>
        </p:nvSpPr>
        <p:spPr>
          <a:xfrm>
            <a:off x="3375208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21" name="Tijdelijke aanduiding voor afbeelding 103"/>
          <p:cNvSpPr>
            <a:spLocks noGrp="1"/>
          </p:cNvSpPr>
          <p:nvPr>
            <p:ph type="pic" sz="quarter" idx="30"/>
          </p:nvPr>
        </p:nvSpPr>
        <p:spPr>
          <a:xfrm>
            <a:off x="4688849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22" name="Tijdelijke aanduiding voor afbeelding 103"/>
          <p:cNvSpPr>
            <a:spLocks noGrp="1"/>
          </p:cNvSpPr>
          <p:nvPr>
            <p:ph type="pic" sz="quarter" idx="31"/>
          </p:nvPr>
        </p:nvSpPr>
        <p:spPr>
          <a:xfrm>
            <a:off x="6002489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23" name="Tijdelijke aanduiding voor afbeelding 103"/>
          <p:cNvSpPr>
            <a:spLocks noGrp="1"/>
          </p:cNvSpPr>
          <p:nvPr>
            <p:ph type="pic" sz="quarter" idx="32"/>
          </p:nvPr>
        </p:nvSpPr>
        <p:spPr>
          <a:xfrm>
            <a:off x="7316130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1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"/>
                            </p:stCondLst>
                            <p:childTnLst>
                              <p:par>
                                <p:cTn id="6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6" grpId="0" animBg="1"/>
      <p:bldP spid="107" grpId="0" animBg="1"/>
      <p:bldP spid="108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hoek 45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2" name="Rechthoek 81"/>
          <p:cNvSpPr/>
          <p:nvPr userDrawn="1"/>
        </p:nvSpPr>
        <p:spPr bwMode="auto">
          <a:xfrm>
            <a:off x="4688925" y="1339284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4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92" name="Rechthoek 91"/>
          <p:cNvSpPr/>
          <p:nvPr userDrawn="1"/>
        </p:nvSpPr>
        <p:spPr bwMode="auto">
          <a:xfrm>
            <a:off x="4688925" y="3070156"/>
            <a:ext cx="3715365" cy="15004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4"/>
            <a:ext cx="3715684" cy="1486216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8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688849" y="1339283"/>
            <a:ext cx="3715441" cy="148621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43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4688849" y="3070156"/>
            <a:ext cx="3715441" cy="1500485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44" name="Rechthoek 43"/>
          <p:cNvSpPr/>
          <p:nvPr userDrawn="1"/>
        </p:nvSpPr>
        <p:spPr bwMode="auto">
          <a:xfrm>
            <a:off x="748003" y="3070157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45" name="Tijdelijke aanduiding voor afbeelding 103"/>
          <p:cNvSpPr>
            <a:spLocks noGrp="1"/>
          </p:cNvSpPr>
          <p:nvPr>
            <p:ph type="pic" sz="quarter" idx="20"/>
          </p:nvPr>
        </p:nvSpPr>
        <p:spPr>
          <a:xfrm>
            <a:off x="747684" y="3070157"/>
            <a:ext cx="3715684" cy="1486216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53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"/>
                            </p:stCondLst>
                            <p:childTnLst>
                              <p:par>
                                <p:cTn id="27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"/>
                            </p:stCondLst>
                            <p:childTnLst>
                              <p:par>
                                <p:cTn id="38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5" grpId="0" animBg="1"/>
      <p:bldP spid="92" grpId="0" animBg="1"/>
      <p:bldP spid="104" grpId="0"/>
      <p:bldP spid="108" grpId="0"/>
      <p:bldP spid="43" grpId="0"/>
      <p:bldP spid="44" grpId="0" animBg="1"/>
      <p:bldP spid="45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i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2" name="Rechthoek 81"/>
          <p:cNvSpPr/>
          <p:nvPr userDrawn="1"/>
        </p:nvSpPr>
        <p:spPr bwMode="auto">
          <a:xfrm>
            <a:off x="4688925" y="1339284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4"/>
            <a:ext cx="3715365" cy="32313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92" name="Rechthoek 91"/>
          <p:cNvSpPr/>
          <p:nvPr userDrawn="1"/>
        </p:nvSpPr>
        <p:spPr bwMode="auto">
          <a:xfrm>
            <a:off x="4688925" y="3070156"/>
            <a:ext cx="3715365" cy="15004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4"/>
            <a:ext cx="3715684" cy="3231358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8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688849" y="1339283"/>
            <a:ext cx="3715441" cy="148621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43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4688849" y="3070156"/>
            <a:ext cx="3715441" cy="1500485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033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5" grpId="0" animBg="1"/>
      <p:bldP spid="92" grpId="0" animBg="1"/>
      <p:bldP spid="104" grpId="0"/>
      <p:bldP spid="108" grpId="0"/>
      <p:bldP spid="43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 41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2" name="Rechthoek 81"/>
          <p:cNvSpPr/>
          <p:nvPr userDrawn="1"/>
        </p:nvSpPr>
        <p:spPr bwMode="auto">
          <a:xfrm>
            <a:off x="4688925" y="1339283"/>
            <a:ext cx="371536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3"/>
            <a:ext cx="371536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3"/>
            <a:ext cx="3715684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8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688849" y="1339283"/>
            <a:ext cx="3715441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788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5" grpId="0" animBg="1"/>
      <p:bldP spid="104" grpId="0"/>
      <p:bldP spid="108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 41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3"/>
            <a:ext cx="7647994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8003" y="1339283"/>
            <a:ext cx="7647994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35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 41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3"/>
            <a:ext cx="7647994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pic>
        <p:nvPicPr>
          <p:cNvPr id="4098" name="Picture 2" descr="http://ic.tweakimg.net/ext/i/imagelarge/1280305726.jpe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730" y="1346416"/>
            <a:ext cx="4076221" cy="321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3111175" y="1672936"/>
            <a:ext cx="2921650" cy="1708904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137" y="3464460"/>
            <a:ext cx="666439" cy="239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061"/>
          <a:stretch/>
        </p:blipFill>
        <p:spPr bwMode="auto">
          <a:xfrm>
            <a:off x="4446572" y="3489852"/>
            <a:ext cx="160983" cy="200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44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104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ie afbeeldingen re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 41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1" name="Rechthoek 80"/>
          <p:cNvSpPr/>
          <p:nvPr userDrawn="1"/>
        </p:nvSpPr>
        <p:spPr bwMode="auto">
          <a:xfrm>
            <a:off x="6002565" y="1339283"/>
            <a:ext cx="240172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3" name="Rechthoek 82"/>
          <p:cNvSpPr/>
          <p:nvPr userDrawn="1"/>
        </p:nvSpPr>
        <p:spPr bwMode="auto">
          <a:xfrm>
            <a:off x="3375284" y="1339283"/>
            <a:ext cx="240172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3"/>
            <a:ext cx="240172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3"/>
            <a:ext cx="2402043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7" name="Tijdelijke aanduiding voor afbeelding 103"/>
          <p:cNvSpPr>
            <a:spLocks noGrp="1"/>
          </p:cNvSpPr>
          <p:nvPr>
            <p:ph type="pic" sz="quarter" idx="17"/>
          </p:nvPr>
        </p:nvSpPr>
        <p:spPr>
          <a:xfrm>
            <a:off x="3375208" y="1339283"/>
            <a:ext cx="2401801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0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6002489" y="1339283"/>
            <a:ext cx="2401801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679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"/>
                            </p:stCondLst>
                            <p:childTnLst>
                              <p:par>
                                <p:cTn id="27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3" grpId="0" animBg="1"/>
      <p:bldP spid="85" grpId="0" animBg="1"/>
      <p:bldP spid="104" grpId="0"/>
      <p:bldP spid="107" grpId="0"/>
      <p:bldP spid="110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50000">
                <a:schemeClr val="accent4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8" name="Rechthoek 37"/>
          <p:cNvSpPr/>
          <p:nvPr userDrawn="1"/>
        </p:nvSpPr>
        <p:spPr bwMode="auto">
          <a:xfrm>
            <a:off x="0" y="2571750"/>
            <a:ext cx="9144000" cy="257175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9" name="Rechthoek 38"/>
          <p:cNvSpPr/>
          <p:nvPr userDrawn="1"/>
        </p:nvSpPr>
        <p:spPr bwMode="auto">
          <a:xfrm>
            <a:off x="514153" y="558313"/>
            <a:ext cx="8115694" cy="422768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40" name="Rechthoek 39"/>
          <p:cNvSpPr/>
          <p:nvPr userDrawn="1"/>
        </p:nvSpPr>
        <p:spPr bwMode="auto">
          <a:xfrm>
            <a:off x="0" y="4785996"/>
            <a:ext cx="9144000" cy="35750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9" y="88579"/>
            <a:ext cx="1136197" cy="38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514153" y="558314"/>
            <a:ext cx="8115694" cy="422768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50" name="Rechthoekige driehoek 49"/>
          <p:cNvSpPr/>
          <p:nvPr userDrawn="1"/>
        </p:nvSpPr>
        <p:spPr bwMode="auto">
          <a:xfrm>
            <a:off x="8629847" y="3416766"/>
            <a:ext cx="162314" cy="162018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1" name="Rechthoekige driehoek 50"/>
          <p:cNvSpPr/>
          <p:nvPr userDrawn="1"/>
        </p:nvSpPr>
        <p:spPr bwMode="auto">
          <a:xfrm rot="16200000">
            <a:off x="351987" y="3416618"/>
            <a:ext cx="162018" cy="16231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hthoek 51"/>
          <p:cNvSpPr/>
          <p:nvPr userDrawn="1"/>
        </p:nvSpPr>
        <p:spPr bwMode="auto">
          <a:xfrm>
            <a:off x="351839" y="3578784"/>
            <a:ext cx="8440322" cy="2763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667" y="3578783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3" name="Tekstvak 12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Afsluiting</a:t>
            </a:r>
            <a:endParaRPr lang="nl-N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3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en tekst gelij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4572000" y="1109662"/>
            <a:ext cx="4057847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3887333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Beeld en tekst gelijk</a:t>
            </a:r>
          </a:p>
        </p:txBody>
      </p:sp>
    </p:spTree>
    <p:extLst>
      <p:ext uri="{BB962C8B-B14F-4D97-AF65-F5344CB8AC3E}">
        <p14:creationId xmlns:p14="http://schemas.microsoft.com/office/powerpoint/2010/main" val="323318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0" y="919974"/>
            <a:ext cx="9157800" cy="4035737"/>
          </a:xfrm>
        </p:spPr>
        <p:txBody>
          <a:bodyPr anchor="ctr"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280340" y="4955549"/>
            <a:ext cx="2133600" cy="189900"/>
          </a:xfrm>
          <a:prstGeom prst="rect">
            <a:avLst/>
          </a:prstGeom>
        </p:spPr>
        <p:txBody>
          <a:bodyPr lIns="68653" tIns="34327" rIns="68653" bIns="34327"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E69-B8CD-4CDC-AD25-978097BDD52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 userDrawn="1"/>
        </p:nvSpPr>
        <p:spPr bwMode="auto">
          <a:xfrm rot="16200000">
            <a:off x="4850102" y="2886637"/>
            <a:ext cx="4035574" cy="1022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14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 en tekst gelij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3887333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Beeld en tekst gelijk</a:t>
            </a:r>
          </a:p>
        </p:txBody>
      </p:sp>
      <p:sp>
        <p:nvSpPr>
          <p:cNvPr id="9" name="Rechthoek 8"/>
          <p:cNvSpPr/>
          <p:nvPr userDrawn="1"/>
        </p:nvSpPr>
        <p:spPr bwMode="auto">
          <a:xfrm>
            <a:off x="4571999" y="1109662"/>
            <a:ext cx="4057847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hthoek 11"/>
          <p:cNvSpPr/>
          <p:nvPr userDrawn="1"/>
        </p:nvSpPr>
        <p:spPr bwMode="auto">
          <a:xfrm>
            <a:off x="4743240" y="1332150"/>
            <a:ext cx="3715365" cy="32313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743203" y="1332150"/>
            <a:ext cx="3715441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4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eld en tekst gelij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3887333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Beeld en tekst gelijk</a:t>
            </a:r>
          </a:p>
        </p:txBody>
      </p:sp>
      <p:sp>
        <p:nvSpPr>
          <p:cNvPr id="9" name="Rechthoek 8"/>
          <p:cNvSpPr/>
          <p:nvPr userDrawn="1"/>
        </p:nvSpPr>
        <p:spPr bwMode="auto">
          <a:xfrm>
            <a:off x="4571999" y="1109662"/>
            <a:ext cx="4057847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chthoek 10"/>
          <p:cNvSpPr/>
          <p:nvPr userDrawn="1"/>
        </p:nvSpPr>
        <p:spPr bwMode="auto">
          <a:xfrm>
            <a:off x="4743240" y="1339284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3" name="Rechthoek 12"/>
          <p:cNvSpPr/>
          <p:nvPr userDrawn="1"/>
        </p:nvSpPr>
        <p:spPr bwMode="auto">
          <a:xfrm>
            <a:off x="4743240" y="3070156"/>
            <a:ext cx="3715365" cy="15004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5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743203" y="1339283"/>
            <a:ext cx="3715441" cy="148621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6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4743203" y="3070156"/>
            <a:ext cx="3715441" cy="1500485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79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/>
      <p:bldP spid="16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dominant / Beeld ondergeschi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6600923" y="1109662"/>
            <a:ext cx="2028924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5916256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5" y="-224274"/>
            <a:ext cx="3454418" cy="438656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Tekst dominant / Beeld ondergeschikt</a:t>
            </a:r>
          </a:p>
        </p:txBody>
      </p:sp>
    </p:spTree>
    <p:extLst>
      <p:ext uri="{BB962C8B-B14F-4D97-AF65-F5344CB8AC3E}">
        <p14:creationId xmlns:p14="http://schemas.microsoft.com/office/powerpoint/2010/main" val="139718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dominant / Tekst ondergeschi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2543076" y="1109662"/>
            <a:ext cx="6086771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1858409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5" y="-224274"/>
            <a:ext cx="3454418" cy="438656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Beeld dominant / Tekst ondergeschikt</a:t>
            </a:r>
          </a:p>
        </p:txBody>
      </p:sp>
    </p:spTree>
    <p:extLst>
      <p:ext uri="{BB962C8B-B14F-4D97-AF65-F5344CB8AC3E}">
        <p14:creationId xmlns:p14="http://schemas.microsoft.com/office/powerpoint/2010/main" val="42593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7945180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10" name="Tekstvak 9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Alleen tekst</a:t>
            </a:r>
          </a:p>
        </p:txBody>
      </p:sp>
    </p:spTree>
    <p:extLst>
      <p:ext uri="{BB962C8B-B14F-4D97-AF65-F5344CB8AC3E}">
        <p14:creationId xmlns:p14="http://schemas.microsoft.com/office/powerpoint/2010/main" val="10293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522446" y="1109662"/>
            <a:ext cx="8107401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Alleen beeld</a:t>
            </a:r>
          </a:p>
        </p:txBody>
      </p:sp>
    </p:spTree>
    <p:extLst>
      <p:ext uri="{BB962C8B-B14F-4D97-AF65-F5344CB8AC3E}">
        <p14:creationId xmlns:p14="http://schemas.microsoft.com/office/powerpoint/2010/main" val="52062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8" name="Rechthoek 7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Tekstvak 5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Video-slide</a:t>
            </a:r>
          </a:p>
        </p:txBody>
      </p:sp>
      <p:sp>
        <p:nvSpPr>
          <p:cNvPr id="4" name="Tijdelijke aanduiding voor media 3"/>
          <p:cNvSpPr>
            <a:spLocks noGrp="1"/>
          </p:cNvSpPr>
          <p:nvPr>
            <p:ph type="media" sz="quarter" idx="15"/>
          </p:nvPr>
        </p:nvSpPr>
        <p:spPr>
          <a:xfrm>
            <a:off x="522446" y="1109662"/>
            <a:ext cx="8107458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839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37000">
                <a:schemeClr val="accent4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4" name="Rechthoek 3"/>
          <p:cNvSpPr/>
          <p:nvPr/>
        </p:nvSpPr>
        <p:spPr bwMode="auto">
          <a:xfrm>
            <a:off x="514153" y="558313"/>
            <a:ext cx="8115694" cy="422768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" name="Rechthoek 2"/>
          <p:cNvSpPr/>
          <p:nvPr/>
        </p:nvSpPr>
        <p:spPr bwMode="auto">
          <a:xfrm>
            <a:off x="0" y="4785996"/>
            <a:ext cx="9144000" cy="357504"/>
          </a:xfrm>
          <a:prstGeom prst="rect">
            <a:avLst/>
          </a:prstGeom>
          <a:solidFill>
            <a:srgbClr val="00539E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942" y="4837352"/>
            <a:ext cx="2896117" cy="25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667" y="4837352"/>
            <a:ext cx="1439709" cy="25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b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AF7F76E0-ED92-46EF-B84C-7B1520722ADE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667" y="1109662"/>
            <a:ext cx="4153327" cy="356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opmaakprofielen van de model-tekst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9" y="88579"/>
            <a:ext cx="1136197" cy="38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hthoekige driehoek 19"/>
          <p:cNvSpPr/>
          <p:nvPr/>
        </p:nvSpPr>
        <p:spPr bwMode="auto">
          <a:xfrm>
            <a:off x="8629847" y="677530"/>
            <a:ext cx="162314" cy="162018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chemeClr val="accent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hthoekige driehoek 7"/>
          <p:cNvSpPr/>
          <p:nvPr/>
        </p:nvSpPr>
        <p:spPr bwMode="auto">
          <a:xfrm rot="16200000">
            <a:off x="351987" y="677382"/>
            <a:ext cx="162018" cy="16231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chemeClr val="accent4"/>
              </a:solidFill>
              <a:effectLst/>
              <a:latin typeface="Verdana" pitchFamily="34" charset="0"/>
            </a:endParaRPr>
          </a:p>
        </p:txBody>
      </p:sp>
      <p:sp>
        <p:nvSpPr>
          <p:cNvPr id="5" name="Rechthoek 4"/>
          <p:cNvSpPr/>
          <p:nvPr/>
        </p:nvSpPr>
        <p:spPr bwMode="auto">
          <a:xfrm>
            <a:off x="351839" y="833322"/>
            <a:ext cx="8440322" cy="276340"/>
          </a:xfrm>
          <a:prstGeom prst="rect">
            <a:avLst/>
          </a:prstGeom>
          <a:solidFill>
            <a:srgbClr val="F05A23"/>
          </a:solidFill>
          <a:ln w="28575"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6532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nl-NL" i="0" u="none" strike="noStrike" cap="none" normalizeH="0" baseline="0" smtClean="0">
              <a:ln>
                <a:noFill/>
              </a:ln>
              <a:effectLst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667" y="833322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5" r:id="rId2"/>
    <p:sldLayoutId id="2147483717" r:id="rId3"/>
    <p:sldLayoutId id="2147483718" r:id="rId4"/>
    <p:sldLayoutId id="2147483703" r:id="rId5"/>
    <p:sldLayoutId id="2147483704" r:id="rId6"/>
    <p:sldLayoutId id="2147483706" r:id="rId7"/>
    <p:sldLayoutId id="2147483707" r:id="rId8"/>
    <p:sldLayoutId id="2147483710" r:id="rId9"/>
    <p:sldLayoutId id="2147483708" r:id="rId10"/>
    <p:sldLayoutId id="2147483709" r:id="rId11"/>
    <p:sldLayoutId id="2147483712" r:id="rId12"/>
    <p:sldLayoutId id="2147483713" r:id="rId13"/>
    <p:sldLayoutId id="2147483714" r:id="rId14"/>
    <p:sldLayoutId id="2147483715" r:id="rId15"/>
    <p:sldLayoutId id="2147483719" r:id="rId16"/>
    <p:sldLayoutId id="2147483720" r:id="rId17"/>
    <p:sldLayoutId id="2147483716" r:id="rId18"/>
    <p:sldLayoutId id="2147483711" r:id="rId19"/>
    <p:sldLayoutId id="2147483721" r:id="rId20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5pPr>
      <a:lvl6pPr marL="343266" algn="l" rtl="0" fontAlgn="base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6pPr>
      <a:lvl7pPr marL="686532" algn="l" rtl="0" fontAlgn="base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7pPr>
      <a:lvl8pPr marL="1029797" algn="l" rtl="0" fontAlgn="base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8pPr>
      <a:lvl9pPr marL="1373063" algn="l" rtl="0" fontAlgn="base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9pPr>
    </p:titleStyle>
    <p:bodyStyle>
      <a:lvl1pPr marL="0" indent="0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defRPr lang="nl-NL" sz="1400" b="1" dirty="0" smtClean="0">
          <a:solidFill>
            <a:schemeClr val="accent3"/>
          </a:solidFill>
          <a:latin typeface="+mn-lt"/>
          <a:ea typeface="+mn-ea"/>
          <a:cs typeface="+mn-cs"/>
        </a:defRPr>
      </a:lvl1pPr>
      <a:lvl2pPr marL="0" indent="0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buClr>
          <a:srgbClr val="EF1A86"/>
        </a:buClr>
        <a:buFont typeface="Wingdings" pitchFamily="2" charset="2"/>
        <a:defRPr lang="nl-NL" sz="1400" dirty="0" smtClean="0">
          <a:solidFill>
            <a:schemeClr val="accent3"/>
          </a:solidFill>
          <a:latin typeface="+mn-lt"/>
        </a:defRPr>
      </a:lvl2pPr>
      <a:lvl3pPr marL="135876" indent="-135876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buClr>
          <a:schemeClr val="tx2"/>
        </a:buClr>
        <a:buFont typeface="Arial" pitchFamily="34" charset="0"/>
        <a:buChar char="•"/>
        <a:defRPr lang="nl-NL" sz="1400" dirty="0" smtClean="0">
          <a:solidFill>
            <a:schemeClr val="accent3"/>
          </a:solidFill>
          <a:latin typeface="+mn-lt"/>
        </a:defRPr>
      </a:lvl3pPr>
      <a:lvl4pPr marL="271752" indent="-135876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buClr>
          <a:schemeClr val="tx2"/>
        </a:buClr>
        <a:buFont typeface="Arial" pitchFamily="34" charset="0"/>
        <a:buChar char="•"/>
        <a:defRPr lang="nl-NL" sz="1400" dirty="0" smtClean="0">
          <a:solidFill>
            <a:schemeClr val="accent3"/>
          </a:solidFill>
          <a:latin typeface="+mn-lt"/>
        </a:defRPr>
      </a:lvl4pPr>
      <a:lvl5pPr marL="0" indent="0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buClr>
          <a:schemeClr val="accent1"/>
        </a:buClr>
        <a:buFont typeface="Wingdings" pitchFamily="2" charset="2"/>
        <a:defRPr lang="nl-NL" sz="1400" i="1" dirty="0" smtClean="0">
          <a:solidFill>
            <a:schemeClr val="accent3"/>
          </a:solidFill>
          <a:latin typeface="+mn-lt"/>
        </a:defRPr>
      </a:lvl5pPr>
      <a:lvl6pPr marL="1887962" indent="-171633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230D5C"/>
          </a:solidFill>
          <a:latin typeface="+mn-lt"/>
        </a:defRPr>
      </a:lvl6pPr>
      <a:lvl7pPr marL="2231227" indent="-171633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230D5C"/>
          </a:solidFill>
          <a:latin typeface="+mn-lt"/>
        </a:defRPr>
      </a:lvl7pPr>
      <a:lvl8pPr marL="2574493" indent="-171633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230D5C"/>
          </a:solidFill>
          <a:latin typeface="+mn-lt"/>
        </a:defRPr>
      </a:lvl8pPr>
      <a:lvl9pPr marL="2917759" indent="-171633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230D5C"/>
          </a:solidFill>
          <a:latin typeface="+mn-lt"/>
        </a:defRPr>
      </a:lvl9pPr>
    </p:bodyStyle>
    <p:otherStyle>
      <a:defPPr>
        <a:defRPr lang="nl-NL"/>
      </a:defPPr>
      <a:lvl1pPr marL="0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3266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6532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9797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3063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6329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9595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2860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6126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14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slide" Target="slide64.xml"/><Relationship Id="rId5" Type="http://schemas.openxmlformats.org/officeDocument/2006/relationships/slide" Target="slide3.xml"/><Relationship Id="rId4" Type="http://schemas.openxmlformats.org/officeDocument/2006/relationships/slide" Target="slide3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1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slide" Target="slide64.xml"/><Relationship Id="rId5" Type="http://schemas.openxmlformats.org/officeDocument/2006/relationships/slide" Target="slide3.xml"/><Relationship Id="rId4" Type="http://schemas.openxmlformats.org/officeDocument/2006/relationships/slide" Target="slide3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slide" Target="slide2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55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slide" Target="slide64.xml"/><Relationship Id="rId5" Type="http://schemas.openxmlformats.org/officeDocument/2006/relationships/slide" Target="slide3.xml"/><Relationship Id="rId4" Type="http://schemas.openxmlformats.org/officeDocument/2006/relationships/slide" Target="slide3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slide" Target="slide2.xml"/><Relationship Id="rId4" Type="http://schemas.openxmlformats.org/officeDocument/2006/relationships/slide" Target="slide6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6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slide" Target="slide64.xml"/><Relationship Id="rId5" Type="http://schemas.openxmlformats.org/officeDocument/2006/relationships/slide" Target="slide3.xml"/><Relationship Id="rId4" Type="http://schemas.openxmlformats.org/officeDocument/2006/relationships/slide" Target="slide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afbeelding 5"/>
          <p:cNvPicPr>
            <a:picLocks noGrp="1" noChangeAspect="1"/>
          </p:cNvPicPr>
          <p:nvPr>
            <p:ph type="pic" idx="1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84" b="10684"/>
          <a:stretch>
            <a:fillRect/>
          </a:stretch>
        </p:blipFill>
        <p:spPr/>
      </p:pic>
      <p:sp>
        <p:nvSpPr>
          <p:cNvPr id="11" name="Rechthoek 10"/>
          <p:cNvSpPr/>
          <p:nvPr/>
        </p:nvSpPr>
        <p:spPr bwMode="auto">
          <a:xfrm>
            <a:off x="351839" y="3578784"/>
            <a:ext cx="8440322" cy="2763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algn="ctr" defTabSz="686532"/>
            <a:endParaRPr lang="en-GB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84667" y="3578783"/>
            <a:ext cx="7945180" cy="276341"/>
          </a:xfrm>
        </p:spPr>
        <p:txBody>
          <a:bodyPr anchor="ctr"/>
          <a:lstStyle/>
          <a:p>
            <a:r>
              <a:rPr lang="en-GB" dirty="0" smtClean="0"/>
              <a:t>The Orange Cross </a:t>
            </a:r>
            <a:r>
              <a:rPr lang="en-GB" dirty="0" smtClean="0"/>
              <a:t>28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edition│First</a:t>
            </a:r>
            <a:r>
              <a:rPr lang="en-GB" dirty="0" smtClean="0"/>
              <a:t> </a:t>
            </a:r>
            <a:r>
              <a:rPr lang="en-GB" dirty="0" smtClean="0"/>
              <a:t>Aid according the NREH 2021 │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04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22" name="Rechthoek 21">
            <a:hlinkClick r:id="rId4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en-GB" sz="1400" b="0" dirty="0" smtClean="0"/>
              <a:t>II </a:t>
            </a:r>
            <a:br>
              <a:rPr lang="en-GB" sz="1400" b="0" dirty="0" smtClean="0"/>
            </a:br>
            <a:r>
              <a:rPr lang="en-GB" sz="1400" b="0" dirty="0" smtClean="0"/>
              <a:t>Prevent (more) victims</a:t>
            </a:r>
            <a:endParaRPr lang="en-GB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10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247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</a:t>
            </a:r>
            <a:r>
              <a:rPr lang="en-GB" dirty="0" smtClean="0"/>
              <a:t>Prevent (more) victims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i="1" dirty="0" smtClean="0"/>
              <a:t>Danger to the first aider</a:t>
            </a:r>
          </a:p>
          <a:p>
            <a:pPr lvl="3"/>
            <a:r>
              <a:rPr lang="en-GB" dirty="0" smtClean="0"/>
              <a:t>call 1-1-2</a:t>
            </a:r>
          </a:p>
          <a:p>
            <a:pPr lvl="3"/>
            <a:r>
              <a:rPr lang="en-GB" dirty="0" smtClean="0"/>
              <a:t>keep your distance</a:t>
            </a:r>
          </a:p>
          <a:p>
            <a:pPr lvl="3"/>
            <a:r>
              <a:rPr lang="en-GB" dirty="0" smtClean="0"/>
              <a:t>wait for </a:t>
            </a:r>
            <a:r>
              <a:rPr lang="en-GB" dirty="0" smtClean="0"/>
              <a:t>professional </a:t>
            </a:r>
            <a:r>
              <a:rPr lang="en-GB" dirty="0" smtClean="0"/>
              <a:t>responders</a:t>
            </a:r>
          </a:p>
          <a:p>
            <a:pPr lvl="2"/>
            <a:endParaRPr lang="en-GB" dirty="0" smtClean="0"/>
          </a:p>
          <a:p>
            <a:r>
              <a:rPr lang="en-GB" i="1" dirty="0" smtClean="0"/>
              <a:t>No danger to the first aider</a:t>
            </a:r>
          </a:p>
          <a:p>
            <a:pPr lvl="3"/>
            <a:r>
              <a:rPr lang="en-GB" dirty="0" smtClean="0"/>
              <a:t>provide responsible first aid</a:t>
            </a:r>
            <a:endParaRPr lang="en-GB" dirty="0"/>
          </a:p>
        </p:txBody>
      </p:sp>
      <p:sp>
        <p:nvSpPr>
          <p:cNvPr id="9" name="Rechthoek 8">
            <a:hlinkClick r:id="rId2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389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</a:t>
            </a:r>
            <a:r>
              <a:rPr lang="en-GB" dirty="0" smtClean="0"/>
              <a:t>Prevent (more) victims: be aware of danger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Examples of </a:t>
            </a:r>
            <a:r>
              <a:rPr lang="en-US" dirty="0" smtClean="0"/>
              <a:t>measures </a:t>
            </a:r>
            <a:r>
              <a:rPr lang="en-US" dirty="0"/>
              <a:t>in </a:t>
            </a:r>
            <a:r>
              <a:rPr lang="en-US" dirty="0" smtClean="0"/>
              <a:t>case of dangerous </a:t>
            </a:r>
            <a:r>
              <a:rPr lang="en-US" dirty="0"/>
              <a:t>situations</a:t>
            </a:r>
            <a:r>
              <a:rPr lang="nl-NL" dirty="0" smtClean="0"/>
              <a:t>:</a:t>
            </a:r>
            <a:endParaRPr lang="nl-NL" dirty="0"/>
          </a:p>
          <a:p>
            <a:pPr lvl="3"/>
            <a:r>
              <a:rPr lang="en-GB" dirty="0" smtClean="0"/>
              <a:t>turning off electricity </a:t>
            </a:r>
          </a:p>
          <a:p>
            <a:pPr lvl="3"/>
            <a:r>
              <a:rPr lang="en-US" dirty="0" smtClean="0"/>
              <a:t>preventing </a:t>
            </a:r>
            <a:r>
              <a:rPr lang="en-US" dirty="0"/>
              <a:t>children from accessing hazardous substances</a:t>
            </a:r>
            <a:endParaRPr lang="nl-NL" dirty="0" smtClean="0"/>
          </a:p>
          <a:p>
            <a:pPr lvl="3"/>
            <a:r>
              <a:rPr lang="en-US" dirty="0"/>
              <a:t>putting on a safety </a:t>
            </a:r>
            <a:r>
              <a:rPr lang="en-US" dirty="0" smtClean="0"/>
              <a:t>vest</a:t>
            </a:r>
          </a:p>
          <a:p>
            <a:pPr lvl="3"/>
            <a:r>
              <a:rPr lang="en-GB" dirty="0" smtClean="0"/>
              <a:t>diverting</a:t>
            </a:r>
            <a:r>
              <a:rPr lang="nl-NL" dirty="0" smtClean="0"/>
              <a:t> </a:t>
            </a:r>
            <a:r>
              <a:rPr lang="nl-NL" dirty="0"/>
              <a:t>traffic</a:t>
            </a:r>
            <a:endParaRPr lang="nl-NL" dirty="0" smtClean="0"/>
          </a:p>
          <a:p>
            <a:pPr lvl="3"/>
            <a:r>
              <a:rPr lang="en-GB" dirty="0" smtClean="0"/>
              <a:t>extinguishing an incipient fire </a:t>
            </a:r>
          </a:p>
          <a:p>
            <a:pPr lvl="3"/>
            <a:r>
              <a:rPr lang="en-US" dirty="0" smtClean="0"/>
              <a:t>using </a:t>
            </a:r>
            <a:r>
              <a:rPr lang="en-US" dirty="0"/>
              <a:t>a flight mask in case of </a:t>
            </a:r>
            <a:r>
              <a:rPr lang="en-US" dirty="0" smtClean="0"/>
              <a:t>smoke</a:t>
            </a:r>
            <a:endParaRPr lang="nl-NL" dirty="0" smtClean="0"/>
          </a:p>
          <a:p>
            <a:pPr lvl="3"/>
            <a:r>
              <a:rPr lang="en-US" dirty="0"/>
              <a:t>reporting suspicious situations to the </a:t>
            </a:r>
            <a:r>
              <a:rPr lang="en-US" dirty="0" smtClean="0"/>
              <a:t>police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94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</a:t>
            </a:r>
            <a:r>
              <a:rPr lang="en-GB" dirty="0" smtClean="0"/>
              <a:t>Prevent (more) victims: remove victim from danger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Supporting while hopping</a:t>
            </a:r>
          </a:p>
          <a:p>
            <a:pPr lvl="3"/>
            <a:r>
              <a:rPr lang="en-US" dirty="0" smtClean="0"/>
              <a:t>unable </a:t>
            </a:r>
            <a:r>
              <a:rPr lang="en-US" dirty="0"/>
              <a:t>to walk or hop: move with the Rautek </a:t>
            </a:r>
            <a:r>
              <a:rPr lang="en-US" dirty="0" smtClean="0"/>
              <a:t>technique</a:t>
            </a:r>
          </a:p>
          <a:p>
            <a:pPr lvl="3"/>
            <a:r>
              <a:rPr lang="en-US" dirty="0"/>
              <a:t>otherwise </a:t>
            </a:r>
            <a:r>
              <a:rPr lang="en-US" dirty="0" smtClean="0"/>
              <a:t>move in </a:t>
            </a:r>
            <a:r>
              <a:rPr lang="en-US" dirty="0"/>
              <a:t>any </a:t>
            </a:r>
            <a:r>
              <a:rPr lang="en-US" dirty="0" smtClean="0"/>
              <a:t>other way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830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</a:t>
            </a:r>
            <a:r>
              <a:rPr lang="en-GB" dirty="0" smtClean="0"/>
              <a:t>Prevent (more) victims: remove victim from danger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en-GB" b="1" dirty="0" smtClean="0"/>
              <a:t>Rautek technique from the ground</a:t>
            </a:r>
          </a:p>
          <a:p>
            <a:pPr lvl="3"/>
            <a:r>
              <a:rPr lang="en-US" dirty="0" smtClean="0"/>
              <a:t>place </a:t>
            </a:r>
            <a:r>
              <a:rPr lang="en-US" dirty="0"/>
              <a:t>yourself behind the victim</a:t>
            </a:r>
            <a:endParaRPr lang="nl-NL" dirty="0" smtClean="0"/>
          </a:p>
          <a:p>
            <a:pPr lvl="3"/>
            <a:r>
              <a:rPr lang="en-US" dirty="0" smtClean="0"/>
              <a:t>lift </a:t>
            </a:r>
            <a:r>
              <a:rPr lang="en-US" dirty="0"/>
              <a:t>with a straight back</a:t>
            </a:r>
            <a:endParaRPr lang="nl-NL" dirty="0" smtClean="0"/>
          </a:p>
          <a:p>
            <a:pPr lvl="3"/>
            <a:r>
              <a:rPr lang="en-US" dirty="0"/>
              <a:t>hold the victim as close to you as possible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846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</a:t>
            </a:r>
            <a:r>
              <a:rPr lang="en-GB" dirty="0" smtClean="0"/>
              <a:t>Prevent (more) victims: remove victim from danger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en-GB" b="1" dirty="0" smtClean="0"/>
              <a:t>Rautek technique from a (car)seat</a:t>
            </a:r>
          </a:p>
          <a:p>
            <a:pPr lvl="3"/>
            <a:r>
              <a:rPr lang="en-GB" dirty="0" smtClean="0"/>
              <a:t>first release the feet from under the pedals</a:t>
            </a:r>
          </a:p>
          <a:p>
            <a:pPr lvl="3"/>
            <a:r>
              <a:rPr lang="en-GB" dirty="0" smtClean="0"/>
              <a:t>if necessary, place a hanging left arm on the victim's lap</a:t>
            </a:r>
          </a:p>
          <a:p>
            <a:pPr lvl="3"/>
            <a:r>
              <a:rPr lang="en-GB" dirty="0" smtClean="0"/>
              <a:t>unfasten the belt by pushing the victim against the seat or by cutting the belt</a:t>
            </a:r>
          </a:p>
          <a:p>
            <a:pPr lvl="3"/>
            <a:r>
              <a:rPr lang="en-GB" dirty="0" smtClean="0"/>
              <a:t>grab the furthest arm</a:t>
            </a:r>
          </a:p>
          <a:p>
            <a:pPr lvl="3"/>
            <a:r>
              <a:rPr lang="en-GB" dirty="0" smtClean="0"/>
              <a:t>pull the victim slightly towards you and also grab the victim’s arm (under the nearest armpit) with your other hand</a:t>
            </a:r>
          </a:p>
          <a:p>
            <a:pPr lvl="3"/>
            <a:r>
              <a:rPr lang="en-GB" dirty="0" smtClean="0"/>
              <a:t>lift when both heads are outside the car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56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</a:t>
            </a:r>
            <a:r>
              <a:rPr lang="en-GB" dirty="0" smtClean="0"/>
              <a:t>Prevent (more) victims: remove victim from danger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Rautek technique from a bed or couch</a:t>
            </a:r>
          </a:p>
          <a:p>
            <a:pPr lvl="3"/>
            <a:r>
              <a:rPr lang="en-GB" dirty="0" smtClean="0"/>
              <a:t>not only necessary in case of danger, but also to be able to resuscitate better (hard surface)</a:t>
            </a:r>
          </a:p>
          <a:p>
            <a:pPr lvl="3"/>
            <a:r>
              <a:rPr lang="en-GB" dirty="0" smtClean="0"/>
              <a:t>pull the victim slightly towards you, use the sheet if necessary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384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</a:t>
            </a:r>
            <a:r>
              <a:rPr lang="en-GB" dirty="0" smtClean="0"/>
              <a:t>Prevent (more) victims: contagion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1"/>
            <a:r>
              <a:rPr lang="en-GB" dirty="0" smtClean="0"/>
              <a:t>Risk of (mutual) contagion?</a:t>
            </a:r>
          </a:p>
          <a:p>
            <a:pPr lvl="1"/>
            <a:endParaRPr lang="en-GB" dirty="0" smtClean="0"/>
          </a:p>
          <a:p>
            <a:pPr lvl="3"/>
            <a:r>
              <a:rPr lang="en-GB" dirty="0" smtClean="0"/>
              <a:t>if </a:t>
            </a:r>
            <a:r>
              <a:rPr lang="en-GB" dirty="0" smtClean="0"/>
              <a:t>possible, </a:t>
            </a:r>
            <a:r>
              <a:rPr lang="en-GB" dirty="0" smtClean="0"/>
              <a:t>wear gloves and a </a:t>
            </a:r>
            <a:r>
              <a:rPr lang="en-GB" dirty="0" smtClean="0"/>
              <a:t>mouth-nose-mask</a:t>
            </a:r>
            <a:endParaRPr lang="en-GB" dirty="0" smtClean="0"/>
          </a:p>
          <a:p>
            <a:pPr lvl="3"/>
            <a:r>
              <a:rPr lang="en-GB" dirty="0" smtClean="0"/>
              <a:t>aids for rescue breathing </a:t>
            </a:r>
            <a:br>
              <a:rPr lang="en-GB" dirty="0" smtClean="0"/>
            </a:br>
            <a:r>
              <a:rPr lang="en-GB" dirty="0" smtClean="0"/>
              <a:t>(no effective rescue breathing→ remove aid)</a:t>
            </a:r>
            <a:br>
              <a:rPr lang="en-GB" dirty="0" smtClean="0"/>
            </a:br>
            <a:endParaRPr lang="en-GB" dirty="0" smtClean="0"/>
          </a:p>
          <a:p>
            <a:r>
              <a:rPr lang="en-GB" b="0" dirty="0" smtClean="0"/>
              <a:t>If possible, wash or disinfect hands with disinfectant before and in any case after the first aid </a:t>
            </a:r>
            <a:br>
              <a:rPr lang="en-GB" b="0" dirty="0" smtClean="0"/>
            </a:br>
            <a:r>
              <a:rPr lang="en-GB" b="0" dirty="0" smtClean="0"/>
              <a:t>(you may be allowed to use ambulance disinfectant).</a:t>
            </a:r>
          </a:p>
          <a:p>
            <a:r>
              <a:rPr lang="en-GB" b="0" dirty="0" smtClean="0"/>
              <a:t>Clean your clothes if necessary.</a:t>
            </a:r>
            <a:endParaRPr lang="en-GB" b="0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09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en-GB" sz="1400" b="0" dirty="0" smtClean="0"/>
              <a:t>Life-threatening</a:t>
            </a:r>
          </a:p>
          <a:p>
            <a:pPr algn="ctr"/>
            <a:r>
              <a:rPr lang="en-GB" sz="1400" b="0" dirty="0" smtClean="0"/>
              <a:t>injuries and diseases</a:t>
            </a:r>
            <a:endParaRPr lang="en-GB" sz="1400" b="0" dirty="0"/>
          </a:p>
        </p:txBody>
      </p:sp>
      <p:sp>
        <p:nvSpPr>
          <p:cNvPr id="20" name="Rechthoek 19">
            <a:hlinkClick r:id="rId5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 </a:t>
            </a:r>
            <a:br>
              <a:rPr lang="nl-NL" sz="1400" b="0" dirty="0"/>
            </a:br>
            <a:r>
              <a:rPr lang="en-GB" sz="1400" b="0" dirty="0" smtClean="0"/>
              <a:t>General</a:t>
            </a:r>
            <a:endParaRPr lang="en-GB" sz="1400" b="0" dirty="0"/>
          </a:p>
        </p:txBody>
      </p:sp>
      <p:sp>
        <p:nvSpPr>
          <p:cNvPr id="21" name="Rechthoek 20">
            <a:hlinkClick r:id="rId6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en-GB" sz="1400" b="0" dirty="0" smtClean="0"/>
              <a:t>IV </a:t>
            </a:r>
            <a:br>
              <a:rPr lang="en-GB" sz="1400" b="0" dirty="0" smtClean="0"/>
            </a:br>
            <a:r>
              <a:rPr lang="en-GB" sz="1400" b="0" dirty="0" smtClean="0"/>
              <a:t>Other injuries and diseases</a:t>
            </a:r>
            <a:endParaRPr lang="en-GB" sz="1400" b="0" dirty="0"/>
          </a:p>
        </p:txBody>
      </p:sp>
      <p:sp>
        <p:nvSpPr>
          <p:cNvPr id="22" name="Rechthoek 21">
            <a:hlinkClick r:id="rId7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II </a:t>
            </a:r>
            <a:br>
              <a:rPr lang="nl-NL" sz="1400" b="0" dirty="0"/>
            </a:br>
            <a:r>
              <a:rPr lang="en-GB" sz="1400" b="0" dirty="0" smtClean="0"/>
              <a:t>Prevent (more) victims</a:t>
            </a:r>
            <a:endParaRPr lang="en-GB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18</a:t>
            </a:fld>
            <a:endParaRPr lang="nl-NL" dirty="0"/>
          </a:p>
        </p:txBody>
      </p:sp>
      <p:sp>
        <p:nvSpPr>
          <p:cNvPr id="8" name="Rechthoek 7">
            <a:hlinkClick r:id="rId8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03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en-GB" sz="1400" b="0" dirty="0" smtClean="0"/>
              <a:t>Life-threatening</a:t>
            </a:r>
          </a:p>
          <a:p>
            <a:pPr algn="ctr"/>
            <a:r>
              <a:rPr lang="en-GB" sz="1400" b="0" dirty="0" smtClean="0"/>
              <a:t>injuries and diseases</a:t>
            </a:r>
            <a:endParaRPr lang="en-GB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19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50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en-GB" sz="1400" b="0" dirty="0" smtClean="0"/>
              <a:t>III </a:t>
            </a:r>
            <a:br>
              <a:rPr lang="en-GB" sz="1400" b="0" dirty="0" smtClean="0"/>
            </a:br>
            <a:r>
              <a:rPr lang="en-GB" sz="1400" b="0" dirty="0" smtClean="0"/>
              <a:t>Life-threatening</a:t>
            </a:r>
          </a:p>
          <a:p>
            <a:pPr algn="ctr"/>
            <a:r>
              <a:rPr lang="en-GB" sz="1400" b="0" dirty="0" smtClean="0"/>
              <a:t>injuries and diseases</a:t>
            </a:r>
            <a:endParaRPr lang="en-GB" sz="1400" b="0" dirty="0"/>
          </a:p>
        </p:txBody>
      </p:sp>
      <p:sp>
        <p:nvSpPr>
          <p:cNvPr id="20" name="Rechthoek 19">
            <a:hlinkClick r:id="rId5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en-GB" sz="1400" b="0" dirty="0" smtClean="0"/>
              <a:t>I </a:t>
            </a:r>
            <a:br>
              <a:rPr lang="en-GB" sz="1400" b="0" dirty="0" smtClean="0"/>
            </a:br>
            <a:r>
              <a:rPr lang="en-GB" sz="1400" b="0" dirty="0" smtClean="0"/>
              <a:t>General</a:t>
            </a:r>
            <a:endParaRPr lang="en-GB" sz="1400" b="0" dirty="0"/>
          </a:p>
        </p:txBody>
      </p:sp>
      <p:sp>
        <p:nvSpPr>
          <p:cNvPr id="21" name="Rechthoek 20">
            <a:hlinkClick r:id="rId6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en-GB" sz="1400" b="0" dirty="0" smtClean="0"/>
              <a:t>IV </a:t>
            </a:r>
            <a:br>
              <a:rPr lang="en-GB" sz="1400" b="0" dirty="0" smtClean="0"/>
            </a:br>
            <a:r>
              <a:rPr lang="en-GB" sz="1400" b="0" dirty="0" smtClean="0"/>
              <a:t>Other injuries and diseases</a:t>
            </a:r>
            <a:endParaRPr lang="en-GB" sz="1400" b="0" dirty="0"/>
          </a:p>
        </p:txBody>
      </p:sp>
      <p:sp>
        <p:nvSpPr>
          <p:cNvPr id="22" name="Rechthoek 21">
            <a:hlinkClick r:id="rId7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en-GB" sz="1400" b="0" dirty="0" smtClean="0"/>
              <a:t>II </a:t>
            </a:r>
            <a:br>
              <a:rPr lang="en-GB" sz="1400" b="0" dirty="0" smtClean="0"/>
            </a:br>
            <a:r>
              <a:rPr lang="en-GB" sz="1400" b="0" dirty="0" smtClean="0"/>
              <a:t>Prevent (more) victims</a:t>
            </a:r>
            <a:endParaRPr lang="en-GB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en-GB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en-GB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en-GB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Het Oranje Kruis 2022 ©</a:t>
            </a:r>
            <a:endParaRPr lang="en-GB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8" name="Rechthoek 7">
            <a:hlinkClick r:id="rId8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en-GB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en-GB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621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structure of this part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Short life-saving first </a:t>
            </a:r>
            <a:r>
              <a:rPr lang="en-GB" dirty="0" smtClean="0"/>
              <a:t>aid</a:t>
            </a:r>
            <a:endParaRPr lang="en-GB" dirty="0" smtClean="0"/>
          </a:p>
          <a:p>
            <a:r>
              <a:rPr lang="en-GB" dirty="0" smtClean="0"/>
              <a:t>Assessment of consciousness</a:t>
            </a:r>
          </a:p>
          <a:p>
            <a:r>
              <a:rPr lang="en-GB" dirty="0" smtClean="0"/>
              <a:t>Assessment of breathing</a:t>
            </a:r>
          </a:p>
          <a:p>
            <a:r>
              <a:rPr lang="en-GB" dirty="0" smtClean="0"/>
              <a:t>First aid in case of unconsciousness without or with normal breathing</a:t>
            </a:r>
          </a:p>
          <a:p>
            <a:r>
              <a:rPr lang="en-GB" dirty="0" smtClean="0"/>
              <a:t>First aid in the event of a severe accident</a:t>
            </a:r>
          </a:p>
          <a:p>
            <a:r>
              <a:rPr lang="en-GB" dirty="0" smtClean="0"/>
              <a:t>First aid in case of life-threatening injuries and diseases &gt; not (yet) unconscious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060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en-GB" sz="1400" b="0" dirty="0" smtClean="0"/>
              <a:t>Life-threatening</a:t>
            </a:r>
          </a:p>
          <a:p>
            <a:pPr algn="ctr"/>
            <a:r>
              <a:rPr lang="en-GB" sz="1400" b="0" dirty="0" smtClean="0"/>
              <a:t>injuries and diseases</a:t>
            </a:r>
          </a:p>
          <a:p>
            <a:pPr algn="ctr"/>
            <a:r>
              <a:rPr lang="en-GB" sz="1400" b="0" u="sng" dirty="0" smtClean="0"/>
              <a:t>short life-saving first aid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21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409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short life-saving first aid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Turn a victim in supine position rapidly onto the side in case of:</a:t>
            </a:r>
          </a:p>
          <a:p>
            <a:pPr lvl="3"/>
            <a:r>
              <a:rPr lang="en-GB" dirty="0" smtClean="0"/>
              <a:t>vomiting</a:t>
            </a:r>
          </a:p>
          <a:p>
            <a:pPr lvl="3"/>
            <a:r>
              <a:rPr lang="en-GB" dirty="0" smtClean="0"/>
              <a:t>blood in the mouth/throat with audible breathing</a:t>
            </a:r>
          </a:p>
          <a:p>
            <a:pPr marL="135876" lvl="3" indent="0"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982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short life-saving first aid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Use a tourniquet and/or haemostatic gauze for life-threatening (catastrophic) blood loss.</a:t>
            </a:r>
          </a:p>
          <a:p>
            <a:pPr lvl="3"/>
            <a:r>
              <a:rPr lang="en-GB" dirty="0" smtClean="0"/>
              <a:t>Not present (immediately)? Apply pressure to a heavily bleeding wound.</a:t>
            </a:r>
          </a:p>
          <a:p>
            <a:pPr lvl="3"/>
            <a:r>
              <a:rPr lang="en-GB" dirty="0" smtClean="0"/>
              <a:t>Protect from cooling down.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251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en-GB" sz="1400" b="0" dirty="0" smtClean="0"/>
              <a:t>Life-threatening </a:t>
            </a:r>
          </a:p>
          <a:p>
            <a:pPr algn="ctr"/>
            <a:r>
              <a:rPr lang="en-GB" sz="1400" b="0" dirty="0" smtClean="0"/>
              <a:t>injuries and diseases</a:t>
            </a:r>
            <a:br>
              <a:rPr lang="en-GB" sz="1400" b="0" dirty="0" smtClean="0"/>
            </a:br>
            <a:r>
              <a:rPr lang="en-GB" sz="1400" b="0" u="sng" dirty="0" smtClean="0"/>
              <a:t>consciousness and breathing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24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790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assessment of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en-GB" dirty="0" smtClean="0"/>
              <a:t>Shaking the shoulders and addressing a victim who is not (clearly) responsive.</a:t>
            </a:r>
          </a:p>
          <a:p>
            <a:pPr marL="0" lvl="2" indent="0">
              <a:buNone/>
            </a:pPr>
            <a:r>
              <a:rPr lang="en-GB" b="1" i="1" dirty="0" smtClean="0"/>
              <a:t>Unconscious</a:t>
            </a:r>
          </a:p>
          <a:p>
            <a:pPr lvl="2"/>
            <a:r>
              <a:rPr lang="en-GB" dirty="0" smtClean="0"/>
              <a:t>no response</a:t>
            </a:r>
          </a:p>
          <a:p>
            <a:pPr lvl="2"/>
            <a:r>
              <a:rPr lang="en-GB" dirty="0" smtClean="0"/>
              <a:t>have bystanders call 1-1-2 and fetch the AED; call 1-1-2 yourself if you are alone</a:t>
            </a:r>
          </a:p>
          <a:p>
            <a:r>
              <a:rPr lang="en-GB" i="1" dirty="0" smtClean="0"/>
              <a:t>Not-alert</a:t>
            </a:r>
          </a:p>
          <a:p>
            <a:pPr lvl="2"/>
            <a:r>
              <a:rPr lang="en-GB" dirty="0" smtClean="0"/>
              <a:t>drowsy, unexpected behaviour, not responding well to the surroundings</a:t>
            </a:r>
          </a:p>
          <a:p>
            <a:r>
              <a:rPr lang="en-GB" i="1" dirty="0" smtClean="0"/>
              <a:t>Alert</a:t>
            </a:r>
          </a:p>
          <a:p>
            <a:pPr lvl="2"/>
            <a:r>
              <a:rPr lang="en-GB" dirty="0" smtClean="0"/>
              <a:t>responding well to the surroundings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1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assessment of breathing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>
              <a:buClrTx/>
              <a:buNone/>
            </a:pPr>
            <a:r>
              <a:rPr lang="en-GB" dirty="0" smtClean="0"/>
              <a:t>If necessary, turn an unconscious victim onto their back.</a:t>
            </a:r>
          </a:p>
          <a:p>
            <a:pPr indent="-135876"/>
            <a:r>
              <a:rPr lang="en-GB" dirty="0" smtClean="0"/>
              <a:t>Victim is unconscious</a:t>
            </a:r>
          </a:p>
          <a:p>
            <a:pPr lvl="3"/>
            <a:r>
              <a:rPr lang="en-GB" dirty="0" smtClean="0"/>
              <a:t>assess breathing with the chin lift </a:t>
            </a:r>
          </a:p>
          <a:p>
            <a:pPr lvl="3"/>
            <a:r>
              <a:rPr lang="en-GB" dirty="0" smtClean="0"/>
              <a:t>look, listen and feel for up to ten seconds</a:t>
            </a:r>
          </a:p>
          <a:p>
            <a:pPr indent="-135876"/>
            <a:r>
              <a:rPr lang="en-GB" dirty="0" smtClean="0"/>
              <a:t> Victim is alert or not-alert</a:t>
            </a:r>
          </a:p>
          <a:p>
            <a:pPr lvl="3"/>
            <a:r>
              <a:rPr lang="en-GB" dirty="0" smtClean="0"/>
              <a:t>assess breathing by looking and listening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069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unconsciousness and breathing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US" dirty="0"/>
              <a:t>Unconscious and no (normal) </a:t>
            </a:r>
            <a:r>
              <a:rPr lang="en-US" dirty="0" smtClean="0"/>
              <a:t>breathing</a:t>
            </a:r>
            <a:endParaRPr lang="nl-NL" dirty="0" smtClean="0"/>
          </a:p>
          <a:p>
            <a:pPr lvl="3"/>
            <a:r>
              <a:rPr lang="en-US" dirty="0" smtClean="0"/>
              <a:t>there </a:t>
            </a:r>
            <a:r>
              <a:rPr lang="en-US" dirty="0"/>
              <a:t>are no bystanders &gt; </a:t>
            </a:r>
            <a:r>
              <a:rPr lang="en-US" dirty="0" smtClean="0"/>
              <a:t>fetch </a:t>
            </a:r>
            <a:r>
              <a:rPr lang="en-US" dirty="0"/>
              <a:t>the AED now if immediately </a:t>
            </a:r>
            <a:r>
              <a:rPr lang="en-US" dirty="0" smtClean="0"/>
              <a:t>available</a:t>
            </a:r>
            <a:endParaRPr lang="nl-NL" dirty="0" smtClean="0"/>
          </a:p>
          <a:p>
            <a:pPr lvl="3"/>
            <a:r>
              <a:rPr lang="nl-NL" dirty="0" smtClean="0"/>
              <a:t>CPR</a:t>
            </a:r>
            <a:br>
              <a:rPr lang="nl-NL" dirty="0" smtClean="0"/>
            </a:br>
            <a:endParaRPr lang="nl-NL" dirty="0"/>
          </a:p>
          <a:p>
            <a:pPr indent="-135876"/>
            <a:r>
              <a:rPr lang="nl-NL" dirty="0"/>
              <a:t> </a:t>
            </a:r>
            <a:r>
              <a:rPr lang="en-US" dirty="0"/>
              <a:t>Unconscious and </a:t>
            </a:r>
            <a:r>
              <a:rPr lang="en-US" dirty="0" smtClean="0"/>
              <a:t>normal breathing</a:t>
            </a:r>
            <a:endParaRPr lang="nl-NL" dirty="0"/>
          </a:p>
          <a:p>
            <a:pPr lvl="3"/>
            <a:r>
              <a:rPr lang="nl-NL" dirty="0" smtClean="0"/>
              <a:t>turn </a:t>
            </a:r>
            <a:r>
              <a:rPr lang="en-US" dirty="0" smtClean="0"/>
              <a:t>onto </a:t>
            </a:r>
            <a:r>
              <a:rPr lang="en-US" dirty="0"/>
              <a:t>the side, </a:t>
            </a:r>
            <a:r>
              <a:rPr lang="en-US" dirty="0" smtClean="0"/>
              <a:t>possibly into </a:t>
            </a:r>
            <a:r>
              <a:rPr lang="en-US" dirty="0"/>
              <a:t>the recovery </a:t>
            </a:r>
            <a:r>
              <a:rPr lang="en-US" dirty="0" smtClean="0"/>
              <a:t>position</a:t>
            </a:r>
            <a:endParaRPr lang="nl-NL" dirty="0"/>
          </a:p>
          <a:p>
            <a:pPr lvl="3"/>
            <a:r>
              <a:rPr lang="en-US" dirty="0"/>
              <a:t>assess breathing continuously, </a:t>
            </a:r>
            <a:r>
              <a:rPr lang="en-US" dirty="0" smtClean="0"/>
              <a:t>with </a:t>
            </a:r>
            <a:r>
              <a:rPr lang="en-US" dirty="0"/>
              <a:t>your </a:t>
            </a:r>
            <a:r>
              <a:rPr lang="en-US" dirty="0" smtClean="0"/>
              <a:t>hands if </a:t>
            </a:r>
            <a:r>
              <a:rPr lang="en-US" dirty="0"/>
              <a:t>necessary </a:t>
            </a:r>
            <a:endParaRPr lang="nl-NL" dirty="0"/>
          </a:p>
          <a:p>
            <a:pPr marL="135876" lvl="3" indent="0">
              <a:buNone/>
            </a:pPr>
            <a:endParaRPr lang="nl-NL" dirty="0"/>
          </a:p>
          <a:p>
            <a:pPr marL="135876" lvl="3" indent="0">
              <a:buNone/>
            </a:pPr>
            <a:r>
              <a:rPr lang="en-US" dirty="0"/>
              <a:t>In case of unconsciousness, 1-1-2 is called before </a:t>
            </a:r>
            <a:r>
              <a:rPr lang="en-US" dirty="0" smtClean="0"/>
              <a:t>the assessment </a:t>
            </a:r>
            <a:r>
              <a:rPr lang="en-US" dirty="0"/>
              <a:t>of </a:t>
            </a:r>
            <a:r>
              <a:rPr lang="en-US" dirty="0" smtClean="0"/>
              <a:t>breathing.</a:t>
            </a:r>
            <a:r>
              <a:rPr lang="nl-NL" dirty="0" smtClean="0"/>
              <a:t> </a:t>
            </a: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39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CPR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Unconscious and no (normal) breathing</a:t>
            </a:r>
          </a:p>
          <a:p>
            <a:pPr lvl="3"/>
            <a:r>
              <a:rPr lang="en-GB" dirty="0" smtClean="0"/>
              <a:t>start with 30 chest compressions</a:t>
            </a:r>
          </a:p>
          <a:p>
            <a:pPr lvl="3"/>
            <a:r>
              <a:rPr lang="en-GB" dirty="0" smtClean="0"/>
              <a:t>continue with 2 rescue breaths</a:t>
            </a:r>
          </a:p>
          <a:p>
            <a:pPr lvl="3"/>
            <a:r>
              <a:rPr lang="en-GB" dirty="0" smtClean="0"/>
              <a:t>alternate chest compressions and rescue breaths</a:t>
            </a:r>
          </a:p>
          <a:p>
            <a:pPr lvl="3"/>
            <a:r>
              <a:rPr lang="en-GB" dirty="0" smtClean="0"/>
              <a:t>connect the AED as soon as present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667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CPR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29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sz="1500" dirty="0" smtClean="0"/>
              <a:t>Chest compressions</a:t>
            </a:r>
            <a:endParaRPr lang="en-GB" dirty="0" smtClean="0"/>
          </a:p>
          <a:p>
            <a:pPr lvl="3"/>
            <a:r>
              <a:rPr lang="en-GB" dirty="0" smtClean="0"/>
              <a:t>place the hands in the middle of the chest</a:t>
            </a:r>
          </a:p>
          <a:p>
            <a:pPr lvl="3"/>
            <a:r>
              <a:rPr lang="en-GB" dirty="0" smtClean="0"/>
              <a:t>good quality chest compressions:</a:t>
            </a:r>
            <a:br>
              <a:rPr lang="en-GB" dirty="0" smtClean="0"/>
            </a:br>
            <a:r>
              <a:rPr lang="en-GB" dirty="0" smtClean="0"/>
              <a:t>&gt; interruptions as briefly as possible</a:t>
            </a:r>
            <a:br>
              <a:rPr lang="en-GB" dirty="0" smtClean="0"/>
            </a:br>
            <a:r>
              <a:rPr lang="en-GB" dirty="0" smtClean="0"/>
              <a:t>&gt; a rate of 100 to 120 times per minute</a:t>
            </a:r>
            <a:br>
              <a:rPr lang="en-GB" dirty="0" smtClean="0"/>
            </a:br>
            <a:r>
              <a:rPr lang="en-GB" dirty="0" smtClean="0"/>
              <a:t>&gt; 5 to 6 cm deep</a:t>
            </a:r>
            <a:br>
              <a:rPr lang="en-GB" dirty="0" smtClean="0"/>
            </a:br>
            <a:r>
              <a:rPr lang="en-GB" dirty="0" smtClean="0"/>
              <a:t>&gt; not leaning, let the sternum rise completely</a:t>
            </a:r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097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20" name="Rechthoek 19">
            <a:hlinkClick r:id="rId4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 smtClean="0"/>
              <a:t>I</a:t>
            </a:r>
          </a:p>
          <a:p>
            <a:pPr algn="ctr"/>
            <a:r>
              <a:rPr lang="nl-NL" sz="1400" b="0" dirty="0" smtClean="0"/>
              <a:t>General</a:t>
            </a:r>
            <a:endParaRPr lang="nl-NL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7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978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CPR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sz="1500" dirty="0" smtClean="0"/>
              <a:t>Rescue breaths</a:t>
            </a:r>
            <a:endParaRPr lang="en-GB" dirty="0" smtClean="0"/>
          </a:p>
          <a:p>
            <a:pPr lvl="3"/>
            <a:r>
              <a:rPr lang="en-GB" dirty="0" smtClean="0"/>
              <a:t>breathe in to raise the chest slightly</a:t>
            </a:r>
          </a:p>
          <a:p>
            <a:pPr lvl="3"/>
            <a:r>
              <a:rPr lang="en-GB" dirty="0" smtClean="0"/>
              <a:t>interrupt chest compressions for a maximum of 10 seconds for the 2 rescue breaths </a:t>
            </a:r>
          </a:p>
          <a:p>
            <a:pPr lvl="3"/>
            <a:r>
              <a:rPr lang="en-GB" dirty="0" smtClean="0"/>
              <a:t>ineffective rescue breaths:</a:t>
            </a:r>
            <a:br>
              <a:rPr lang="en-GB" dirty="0" smtClean="0"/>
            </a:br>
            <a:r>
              <a:rPr lang="en-GB" dirty="0" smtClean="0"/>
              <a:t>&gt; check the chin lift</a:t>
            </a:r>
            <a:br>
              <a:rPr lang="en-GB" dirty="0" smtClean="0"/>
            </a:br>
            <a:r>
              <a:rPr lang="en-GB" dirty="0" smtClean="0"/>
              <a:t>&gt; remove any breathing device</a:t>
            </a:r>
            <a:br>
              <a:rPr lang="en-GB" dirty="0" smtClean="0"/>
            </a:br>
            <a:r>
              <a:rPr lang="en-GB" dirty="0" smtClean="0"/>
              <a:t>&gt; remove any visible objects in the front of the mouth </a:t>
            </a:r>
            <a:br>
              <a:rPr lang="en-GB" dirty="0" smtClean="0"/>
            </a:br>
            <a:r>
              <a:rPr lang="en-GB" dirty="0" smtClean="0"/>
              <a:t>&gt; loosen tight clothing on neck and upper body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75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CPR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AED</a:t>
            </a:r>
          </a:p>
          <a:p>
            <a:pPr lvl="3"/>
            <a:r>
              <a:rPr lang="en-GB" dirty="0" smtClean="0"/>
              <a:t>shave and/or dry the chest if necessary</a:t>
            </a:r>
          </a:p>
          <a:p>
            <a:pPr lvl="3"/>
            <a:r>
              <a:rPr lang="en-GB" dirty="0" smtClean="0"/>
              <a:t>do not stick the electrodes on patches, jewellery or bumps under the skin</a:t>
            </a:r>
          </a:p>
          <a:p>
            <a:pPr lvl="3"/>
            <a:r>
              <a:rPr lang="en-GB" dirty="0" smtClean="0"/>
              <a:t>stick the electrodes according </a:t>
            </a:r>
            <a:r>
              <a:rPr lang="en-GB" dirty="0" smtClean="0"/>
              <a:t>to their </a:t>
            </a:r>
            <a:r>
              <a:rPr lang="en-GB" dirty="0" smtClean="0"/>
              <a:t>illustration, stick centre chest/back on short people</a:t>
            </a:r>
          </a:p>
          <a:p>
            <a:pPr lvl="3"/>
            <a:r>
              <a:rPr lang="en-GB" dirty="0" smtClean="0"/>
              <a:t>keep distance during analysis and shock</a:t>
            </a:r>
          </a:p>
          <a:p>
            <a:pPr lvl="3"/>
            <a:r>
              <a:rPr lang="en-GB" dirty="0" smtClean="0"/>
              <a:t>resume chest compressions immediately after shock or when instructed by the AED</a:t>
            </a:r>
          </a:p>
          <a:p>
            <a:pPr lvl="3"/>
            <a:r>
              <a:rPr lang="en-GB" dirty="0" smtClean="0"/>
              <a:t>do not move an electrode once it has been placed</a:t>
            </a:r>
          </a:p>
          <a:p>
            <a:pPr marL="135876" lvl="3" indent="0">
              <a:buNone/>
            </a:pPr>
            <a:r>
              <a:rPr lang="en-GB" b="1" dirty="0" smtClean="0"/>
              <a:t>Follow the instructions of the AED.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476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CPR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CPR by two first aiders</a:t>
            </a:r>
          </a:p>
          <a:p>
            <a:pPr lvl="3"/>
            <a:r>
              <a:rPr lang="en-GB" dirty="0" smtClean="0"/>
              <a:t>if possible continue CPR while applying the AED electrodes</a:t>
            </a:r>
          </a:p>
          <a:p>
            <a:pPr lvl="3"/>
            <a:r>
              <a:rPr lang="en-GB" dirty="0" smtClean="0"/>
              <a:t>one person is resuscitating</a:t>
            </a:r>
          </a:p>
          <a:p>
            <a:pPr lvl="3"/>
            <a:r>
              <a:rPr lang="en-GB" dirty="0" smtClean="0"/>
              <a:t>switch every 2 minutes</a:t>
            </a:r>
          </a:p>
          <a:p>
            <a:pPr indent="-135876"/>
            <a:r>
              <a:rPr lang="en-GB" b="0" dirty="0" smtClean="0"/>
              <a:t>After 2 minutes, the other first aider takes over CPR and starts with chest compressions.</a:t>
            </a:r>
          </a:p>
          <a:p>
            <a:pPr indent="-135876"/>
            <a:r>
              <a:rPr lang="en-GB" dirty="0" smtClean="0"/>
              <a:t>When using an AED → switch during analysis.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92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CPR for children and infants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in infants, at the chin lift the face is straight up and not tilted back </a:t>
            </a:r>
          </a:p>
          <a:p>
            <a:pPr lvl="3"/>
            <a:r>
              <a:rPr lang="en-GB" dirty="0" smtClean="0"/>
              <a:t>start with 5 rescue breaths in children who are not yet approaching the body size of an adult and in drowning persons</a:t>
            </a:r>
          </a:p>
          <a:p>
            <a:pPr lvl="3"/>
            <a:r>
              <a:rPr lang="en-GB" dirty="0" smtClean="0"/>
              <a:t>then give 15 chest compressions</a:t>
            </a:r>
          </a:p>
          <a:p>
            <a:pPr lvl="3"/>
            <a:r>
              <a:rPr lang="en-GB" dirty="0" smtClean="0"/>
              <a:t>give 30 chest compressions to adolescent drowning persons who are (almost) approaching the body size of an adult </a:t>
            </a:r>
          </a:p>
          <a:p>
            <a:pPr lvl="3"/>
            <a:r>
              <a:rPr lang="en-GB" dirty="0" smtClean="0"/>
              <a:t>alternate with 2 rescue breaths</a:t>
            </a:r>
          </a:p>
          <a:p>
            <a:pPr lvl="3"/>
            <a:r>
              <a:rPr lang="en-GB" dirty="0" smtClean="0"/>
              <a:t>in infants push on the chest with 2 thumbs on each other</a:t>
            </a:r>
          </a:p>
          <a:p>
            <a:pPr lvl="3"/>
            <a:r>
              <a:rPr lang="en-GB" dirty="0" smtClean="0"/>
              <a:t>in small children push with 1 hand</a:t>
            </a:r>
          </a:p>
          <a:p>
            <a:pPr lvl="3"/>
            <a:r>
              <a:rPr lang="en-GB" dirty="0" smtClean="0"/>
              <a:t>push the sternum in one third of the chest diameter, but no more than 6 cm in the older child</a:t>
            </a:r>
            <a:r>
              <a:rPr lang="nl-NL" dirty="0" smtClean="0"/>
              <a:t>				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288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stopping CPR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Stop CPR</a:t>
            </a:r>
          </a:p>
          <a:p>
            <a:pPr lvl="3"/>
            <a:r>
              <a:rPr lang="en-GB" dirty="0" smtClean="0"/>
              <a:t>when the victim is moving, opens the eyes and breathes normally without any doubt</a:t>
            </a:r>
          </a:p>
          <a:p>
            <a:pPr lvl="3"/>
            <a:r>
              <a:rPr lang="en-GB" dirty="0" smtClean="0"/>
              <a:t>when healthcare professionals tell you to stop</a:t>
            </a:r>
          </a:p>
          <a:p>
            <a:pPr lvl="3"/>
            <a:r>
              <a:rPr lang="en-GB" dirty="0" smtClean="0"/>
              <a:t>when you are exhausted</a:t>
            </a:r>
          </a:p>
          <a:p>
            <a:pPr lvl="3"/>
            <a:endParaRPr lang="en-GB" dirty="0" smtClean="0"/>
          </a:p>
          <a:p>
            <a:pPr marL="135876" lvl="3" indent="0">
              <a:buNone/>
            </a:pPr>
            <a:r>
              <a:rPr lang="en-GB" b="1" dirty="0" smtClean="0"/>
              <a:t>Do not resuscitate statement</a:t>
            </a:r>
          </a:p>
          <a:p>
            <a:pPr lvl="3"/>
            <a:r>
              <a:rPr lang="en-GB" dirty="0" smtClean="0"/>
              <a:t>do not start CPR if this is known in advance</a:t>
            </a:r>
          </a:p>
          <a:p>
            <a:pPr lvl="3"/>
            <a:r>
              <a:rPr lang="en-GB" dirty="0" smtClean="0"/>
              <a:t>if possible, stop CPR when finding a DNR pendant</a:t>
            </a:r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8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unconscious and normal breathing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The recovery position</a:t>
            </a:r>
          </a:p>
          <a:p>
            <a:pPr lvl="3"/>
            <a:r>
              <a:rPr lang="en-GB" dirty="0" smtClean="0"/>
              <a:t>a small child may also be placed on the side with a pillow in the back</a:t>
            </a:r>
          </a:p>
          <a:p>
            <a:pPr lvl="3"/>
            <a:r>
              <a:rPr lang="en-GB" dirty="0" smtClean="0"/>
              <a:t>continuously monitor breathing</a:t>
            </a:r>
          </a:p>
          <a:p>
            <a:pPr lvl="3"/>
            <a:r>
              <a:rPr lang="en-GB" dirty="0" smtClean="0"/>
              <a:t>if necessary, roll the victim again onto the back for the assessment of breathing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586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en-GB" sz="1400" b="0" dirty="0" smtClean="0"/>
              <a:t>III </a:t>
            </a:r>
            <a:br>
              <a:rPr lang="en-GB" sz="1400" b="0" dirty="0" smtClean="0"/>
            </a:br>
            <a:r>
              <a:rPr lang="en-GB" sz="1400" b="0" dirty="0" smtClean="0"/>
              <a:t>Life-threatening</a:t>
            </a:r>
          </a:p>
          <a:p>
            <a:pPr algn="ctr"/>
            <a:r>
              <a:rPr lang="en-GB" sz="1400" b="0" dirty="0" smtClean="0"/>
              <a:t>injuries and diseases</a:t>
            </a:r>
          </a:p>
          <a:p>
            <a:pPr algn="ctr"/>
            <a:r>
              <a:rPr lang="en-GB" sz="1400" b="0" u="sng" dirty="0" smtClean="0"/>
              <a:t>severe accident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en-GB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en-GB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en-GB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Het Oranje Kruis 2022 ©</a:t>
            </a:r>
            <a:endParaRPr lang="en-GB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en-GB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en-GB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527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severe accident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Help a victim of a severe accident where they are lying or sitting</a:t>
            </a:r>
          </a:p>
          <a:p>
            <a:pPr lvl="3"/>
            <a:r>
              <a:rPr lang="en-GB" dirty="0" smtClean="0"/>
              <a:t>call 1-1-2</a:t>
            </a:r>
          </a:p>
          <a:p>
            <a:pPr lvl="3"/>
            <a:r>
              <a:rPr lang="en-GB" dirty="0" smtClean="0"/>
              <a:t>if possible, approach the victim on the side where the face is </a:t>
            </a:r>
          </a:p>
          <a:p>
            <a:pPr lvl="3"/>
            <a:r>
              <a:rPr lang="en-GB" dirty="0" smtClean="0"/>
              <a:t>tell the victim not to move</a:t>
            </a:r>
          </a:p>
          <a:p>
            <a:pPr lvl="3"/>
            <a:r>
              <a:rPr lang="en-GB" dirty="0" smtClean="0"/>
              <a:t>only move the victim in case of danger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36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</a:t>
            </a:r>
            <a:r>
              <a:rPr lang="en-GB" dirty="0" smtClean="0"/>
              <a:t>Life-threatening injuries and diseases: potential spinal injury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Prevent movement</a:t>
            </a:r>
          </a:p>
          <a:p>
            <a:pPr lvl="3"/>
            <a:r>
              <a:rPr lang="en-GB" dirty="0" smtClean="0"/>
              <a:t>if possible, hold the head in the position found</a:t>
            </a:r>
          </a:p>
          <a:p>
            <a:pPr lvl="3"/>
            <a:r>
              <a:rPr lang="en-GB" dirty="0" smtClean="0"/>
              <a:t>if necessary, keep the airway clear with the chin lift</a:t>
            </a:r>
          </a:p>
          <a:p>
            <a:pPr lvl="3"/>
            <a:r>
              <a:rPr lang="en-GB" dirty="0" smtClean="0"/>
              <a:t>place an unconscious accident victim who is lying on the back in the recovery position if they must be left alone for calling 1-1-2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516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39</a:t>
            </a:fld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en-GB" sz="1400" b="0" dirty="0" smtClean="0"/>
              <a:t>Life-threatening</a:t>
            </a:r>
          </a:p>
          <a:p>
            <a:pPr algn="ctr"/>
            <a:r>
              <a:rPr lang="en-GB" sz="1400" b="0" dirty="0" smtClean="0"/>
              <a:t>injuries and diseases</a:t>
            </a:r>
          </a:p>
          <a:p>
            <a:pPr algn="ctr"/>
            <a:r>
              <a:rPr lang="en-GB" sz="1400" b="0" u="sng" dirty="0" smtClean="0"/>
              <a:t>not (yet) unconscious</a:t>
            </a:r>
            <a:endParaRPr lang="en-GB" sz="1400" b="0" u="sng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966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en-GB" dirty="0" smtClean="0"/>
              <a:t>General: the first aider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Be prepared to provide first </a:t>
            </a:r>
            <a:r>
              <a:rPr lang="en-US" dirty="0" smtClean="0"/>
              <a:t>aid</a:t>
            </a:r>
            <a:endParaRPr lang="nl-NL" dirty="0" smtClean="0"/>
          </a:p>
          <a:p>
            <a:pPr lvl="3"/>
            <a:r>
              <a:rPr lang="en-GB" dirty="0" smtClean="0"/>
              <a:t>important phone numbers</a:t>
            </a:r>
          </a:p>
          <a:p>
            <a:pPr lvl="3"/>
            <a:r>
              <a:rPr lang="en-GB" dirty="0" smtClean="0"/>
              <a:t>nearby AEDs</a:t>
            </a:r>
          </a:p>
          <a:p>
            <a:pPr lvl="3"/>
            <a:r>
              <a:rPr lang="en-US" dirty="0" smtClean="0"/>
              <a:t>first </a:t>
            </a:r>
            <a:r>
              <a:rPr lang="en-US" dirty="0"/>
              <a:t>aid kit or small bandage </a:t>
            </a:r>
            <a:r>
              <a:rPr lang="en-US" dirty="0" smtClean="0"/>
              <a:t>set</a:t>
            </a:r>
            <a:endParaRPr lang="nl-NL" dirty="0" smtClean="0"/>
          </a:p>
          <a:p>
            <a:pPr lvl="3"/>
            <a:r>
              <a:rPr lang="en-GB" dirty="0" smtClean="0"/>
              <a:t>nitrile gloves and a mouth-nose-mask if necessary</a:t>
            </a:r>
          </a:p>
          <a:p>
            <a:pPr lvl="3"/>
            <a:r>
              <a:rPr lang="en-GB" dirty="0" smtClean="0"/>
              <a:t>extinguishing</a:t>
            </a:r>
            <a:r>
              <a:rPr lang="nl-NL" dirty="0" smtClean="0"/>
              <a:t> </a:t>
            </a:r>
            <a:r>
              <a:rPr lang="en-GB" dirty="0" smtClean="0"/>
              <a:t>agents</a:t>
            </a:r>
            <a:endParaRPr lang="en-GB" dirty="0"/>
          </a:p>
        </p:txBody>
      </p:sp>
      <p:sp>
        <p:nvSpPr>
          <p:cNvPr id="9" name="Rechthoek 8">
            <a:hlinkClick r:id="rId2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001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III</a:t>
            </a:r>
            <a:r>
              <a:rPr lang="en-GB" dirty="0" smtClean="0"/>
              <a:t> Life-threatening injuries and diseases: injuries affecting breathing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Airway obstruction</a:t>
            </a:r>
          </a:p>
          <a:p>
            <a:pPr marL="135876" lvl="3" indent="0">
              <a:buNone/>
            </a:pPr>
            <a:r>
              <a:rPr lang="en-GB" dirty="0" smtClean="0"/>
              <a:t>Ending external airway obstruction</a:t>
            </a:r>
          </a:p>
          <a:p>
            <a:pPr lvl="3"/>
            <a:r>
              <a:rPr lang="en-GB" dirty="0" smtClean="0"/>
              <a:t>remove the obstruction</a:t>
            </a:r>
          </a:p>
          <a:p>
            <a:pPr lvl="3"/>
            <a:endParaRPr lang="en-GB" dirty="0" smtClean="0"/>
          </a:p>
          <a:p>
            <a:pPr marL="135876" lvl="3" indent="0">
              <a:buNone/>
            </a:pPr>
            <a:r>
              <a:rPr lang="en-GB" dirty="0" smtClean="0"/>
              <a:t>Ending internal airway obstruction</a:t>
            </a:r>
          </a:p>
          <a:p>
            <a:pPr lvl="3"/>
            <a:r>
              <a:rPr lang="en-GB" dirty="0" smtClean="0"/>
              <a:t>immediately remove any visible object in the front of the mouth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871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injuries affecting breathing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Internal airway obstruction</a:t>
            </a:r>
          </a:p>
          <a:p>
            <a:pPr indent="-135876"/>
            <a:r>
              <a:rPr lang="en-GB" dirty="0" smtClean="0"/>
              <a:t>Effective coughing</a:t>
            </a:r>
          </a:p>
          <a:p>
            <a:pPr lvl="3"/>
            <a:r>
              <a:rPr lang="en-GB" dirty="0" smtClean="0"/>
              <a:t>encourage coughing</a:t>
            </a:r>
          </a:p>
          <a:p>
            <a:pPr indent="-135876"/>
            <a:r>
              <a:rPr lang="en-GB" dirty="0" smtClean="0"/>
              <a:t>In case of ineffective coughing</a:t>
            </a:r>
          </a:p>
          <a:p>
            <a:pPr lvl="3"/>
            <a:r>
              <a:rPr lang="en-GB" dirty="0" smtClean="0"/>
              <a:t>call 1-1-2 (call yourself after the first series of abdominal thrusts even if they have been effective)</a:t>
            </a:r>
          </a:p>
          <a:p>
            <a:pPr lvl="3"/>
            <a:r>
              <a:rPr lang="en-GB" dirty="0" smtClean="0"/>
              <a:t>give 5 back blows</a:t>
            </a:r>
          </a:p>
          <a:p>
            <a:pPr lvl="3"/>
            <a:r>
              <a:rPr lang="en-GB" dirty="0" smtClean="0"/>
              <a:t>if necessary, alternate with 5 abdominal thrusts (chest thrusts in advanced pregnancy or obesity)</a:t>
            </a:r>
          </a:p>
          <a:p>
            <a:pPr lvl="3"/>
            <a:r>
              <a:rPr lang="en-GB" dirty="0" smtClean="0"/>
              <a:t>do not give abdominal thrusts to infants, but chest thrusts with 2 fingers</a:t>
            </a:r>
          </a:p>
          <a:p>
            <a:pPr marL="135876" lvl="3" indent="0">
              <a:buNone/>
            </a:pPr>
            <a:r>
              <a:rPr lang="en-GB" dirty="0" smtClean="0"/>
              <a:t>Start CPR in loss of consciousness.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000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breathing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Inhalation of dangerous substances</a:t>
            </a:r>
          </a:p>
          <a:p>
            <a:pPr lvl="3"/>
            <a:r>
              <a:rPr lang="en-GB" dirty="0" smtClean="0"/>
              <a:t>call 1-1-2 even though the victim has no complaints</a:t>
            </a:r>
          </a:p>
          <a:p>
            <a:pPr lvl="3"/>
            <a:r>
              <a:rPr lang="en-GB" dirty="0" smtClean="0"/>
              <a:t>if necessary, call 1-1-2 also for the fire brigade</a:t>
            </a:r>
          </a:p>
          <a:p>
            <a:pPr lvl="3"/>
            <a:r>
              <a:rPr lang="en-GB" dirty="0" smtClean="0"/>
              <a:t>if it is safe to do so:</a:t>
            </a:r>
          </a:p>
          <a:p>
            <a:pPr lvl="3">
              <a:buFontTx/>
              <a:buChar char="-"/>
            </a:pPr>
            <a:r>
              <a:rPr lang="en-GB" dirty="0" smtClean="0"/>
              <a:t>  in the fresh air as soon as possible</a:t>
            </a:r>
          </a:p>
          <a:p>
            <a:pPr lvl="3">
              <a:buFontTx/>
              <a:buChar char="-"/>
            </a:pPr>
            <a:r>
              <a:rPr lang="en-GB" dirty="0" smtClean="0"/>
              <a:t>  windows and doors open</a:t>
            </a:r>
          </a:p>
          <a:p>
            <a:pPr lvl="3">
              <a:buFontTx/>
              <a:buChar char="-"/>
            </a:pPr>
            <a:r>
              <a:rPr lang="en-GB" dirty="0" smtClean="0"/>
              <a:t>  gas taps off</a:t>
            </a:r>
          </a:p>
          <a:p>
            <a:pPr lvl="3"/>
            <a:r>
              <a:rPr lang="en-GB" dirty="0" smtClean="0"/>
              <a:t>do not let the victim lie flat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863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injuries affecting breathing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Chest injury</a:t>
            </a:r>
          </a:p>
          <a:p>
            <a:pPr lvl="3"/>
            <a:r>
              <a:rPr lang="en-GB" dirty="0" smtClean="0"/>
              <a:t>call 1-1-2 with a deep chest wound (and also with deep abdominal wounds)</a:t>
            </a:r>
          </a:p>
          <a:p>
            <a:pPr lvl="3"/>
            <a:r>
              <a:rPr lang="en-GB" dirty="0" smtClean="0"/>
              <a:t>secure </a:t>
            </a:r>
            <a:r>
              <a:rPr lang="en-GB" dirty="0" smtClean="0"/>
              <a:t>a present </a:t>
            </a:r>
            <a:r>
              <a:rPr lang="en-GB" dirty="0" smtClean="0"/>
              <a:t>object with bandage rolls and medical plaster tape; fixate loosely with, for example, gauze if the object pulsates</a:t>
            </a:r>
          </a:p>
          <a:p>
            <a:pPr lvl="3"/>
            <a:r>
              <a:rPr lang="en-GB" dirty="0" smtClean="0"/>
              <a:t>do not bandage deep chest wounds, but leave them open; do apply pressure to the wound with a sterile compress in case of blood loss</a:t>
            </a:r>
          </a:p>
          <a:p>
            <a:pPr lvl="3"/>
            <a:r>
              <a:rPr lang="en-GB" dirty="0" smtClean="0"/>
              <a:t>in shortness of breath do not let the victim lie flat</a:t>
            </a:r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606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breathing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Shortness of breath</a:t>
            </a:r>
          </a:p>
          <a:p>
            <a:pPr lvl="3"/>
            <a:r>
              <a:rPr lang="en-GB" dirty="0" smtClean="0"/>
              <a:t>call 1-1-2 in case of severe shortness of breath and/or chest pain </a:t>
            </a:r>
          </a:p>
          <a:p>
            <a:pPr lvl="3"/>
            <a:r>
              <a:rPr lang="en-GB" dirty="0" smtClean="0"/>
              <a:t>support the victim in a position that is comfortable for them</a:t>
            </a:r>
          </a:p>
          <a:p>
            <a:pPr lvl="3"/>
            <a:r>
              <a:rPr lang="en-GB" dirty="0" smtClean="0"/>
              <a:t>however, do not let a victim with respiratory distress lie flat</a:t>
            </a:r>
          </a:p>
          <a:p>
            <a:pPr lvl="3"/>
            <a:r>
              <a:rPr lang="en-GB" dirty="0" smtClean="0"/>
              <a:t>in case of too rapid breathing, do </a:t>
            </a:r>
            <a:r>
              <a:rPr lang="en-GB" b="1" dirty="0" smtClean="0"/>
              <a:t>not</a:t>
            </a:r>
            <a:r>
              <a:rPr lang="en-GB" dirty="0" smtClean="0"/>
              <a:t> use a paper/plastic bag etc. unless at the request of the GP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438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injuries affecting circulation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Shock </a:t>
            </a:r>
          </a:p>
          <a:p>
            <a:pPr lvl="3"/>
            <a:r>
              <a:rPr lang="en-GB" dirty="0" smtClean="0"/>
              <a:t>help the victim to lie down with as little effort as possible</a:t>
            </a:r>
          </a:p>
          <a:p>
            <a:pPr lvl="3"/>
            <a:r>
              <a:rPr lang="en-GB" dirty="0" smtClean="0"/>
              <a:t>protect against cooling down </a:t>
            </a:r>
          </a:p>
          <a:p>
            <a:pPr lvl="3"/>
            <a:r>
              <a:rPr lang="en-GB" dirty="0" smtClean="0"/>
              <a:t>call 1-1-2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85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injuries affecting circulation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Active blood loss</a:t>
            </a:r>
          </a:p>
          <a:p>
            <a:pPr lvl="3"/>
            <a:r>
              <a:rPr lang="en-GB" dirty="0" smtClean="0"/>
              <a:t>put pressure on a bleeding wound</a:t>
            </a:r>
          </a:p>
          <a:p>
            <a:pPr lvl="3"/>
            <a:r>
              <a:rPr lang="en-GB" dirty="0" smtClean="0"/>
              <a:t>call 1-1-2 if the wound is heavily bleeding and/or if the victim is dizzy and drowsy, is clammy, sweats, has a feeling of faintness or feels sick/sees pale</a:t>
            </a:r>
          </a:p>
          <a:p>
            <a:pPr lvl="3"/>
            <a:r>
              <a:rPr lang="en-GB" dirty="0" smtClean="0"/>
              <a:t>apply a wound pressure bandage as soon as possible</a:t>
            </a:r>
          </a:p>
          <a:p>
            <a:pPr lvl="3"/>
            <a:r>
              <a:rPr lang="en-GB" dirty="0" smtClean="0"/>
              <a:t>bandage tight in case of blood loss</a:t>
            </a:r>
          </a:p>
          <a:p>
            <a:pPr lvl="3"/>
            <a:r>
              <a:rPr lang="en-GB" dirty="0" smtClean="0"/>
              <a:t>use a emergency bandage if necessary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61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circulation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Severe heart complaints</a:t>
            </a:r>
          </a:p>
          <a:p>
            <a:pPr lvl="3"/>
            <a:r>
              <a:rPr lang="en-GB" dirty="0" smtClean="0"/>
              <a:t>call 1-1-2 for chest pain, severe shoulder pain, sudden unexplained fatigue and/or shortness of breath</a:t>
            </a:r>
          </a:p>
          <a:p>
            <a:pPr lvl="3"/>
            <a:r>
              <a:rPr lang="en-GB" dirty="0" smtClean="0"/>
              <a:t>provide for rest</a:t>
            </a:r>
          </a:p>
          <a:p>
            <a:pPr lvl="3"/>
            <a:r>
              <a:rPr lang="en-GB" dirty="0" smtClean="0"/>
              <a:t>in respiratory distress, do not let lie flat; raise the legs in case of dizziness/feeling faint</a:t>
            </a:r>
          </a:p>
          <a:p>
            <a:pPr lvl="3"/>
            <a:r>
              <a:rPr lang="en-GB" dirty="0" smtClean="0"/>
              <a:t>arrange an AED without the victim noticing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286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84667" y="833322"/>
            <a:ext cx="7919781" cy="276341"/>
          </a:xfrm>
        </p:spPr>
        <p:txBody>
          <a:bodyPr/>
          <a:lstStyle/>
          <a:p>
            <a:r>
              <a:rPr lang="en-GB" dirty="0" smtClean="0"/>
              <a:t>III Life-threatening injuries and diseases: injuries and diseases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Call 1-1-2 in case of:</a:t>
            </a:r>
          </a:p>
          <a:p>
            <a:pPr lvl="3"/>
            <a:r>
              <a:rPr lang="en-GB" dirty="0" smtClean="0"/>
              <a:t>skull brain injury</a:t>
            </a:r>
          </a:p>
          <a:p>
            <a:pPr lvl="3"/>
            <a:r>
              <a:rPr lang="en-GB" dirty="0" smtClean="0"/>
              <a:t>epileptic seizure/febrile seizures/disrupted diabetes</a:t>
            </a:r>
          </a:p>
          <a:p>
            <a:pPr lvl="3"/>
            <a:r>
              <a:rPr lang="en-GB" dirty="0" smtClean="0"/>
              <a:t>stroke (FAST test) </a:t>
            </a:r>
          </a:p>
          <a:p>
            <a:pPr lvl="3"/>
            <a:r>
              <a:rPr lang="en-GB" dirty="0" smtClean="0"/>
              <a:t>unconsciousness in fainting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824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injuries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49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Electrical injury</a:t>
            </a:r>
          </a:p>
          <a:p>
            <a:pPr lvl="3"/>
            <a:r>
              <a:rPr lang="en-GB" dirty="0" smtClean="0"/>
              <a:t>switch of electricity</a:t>
            </a:r>
          </a:p>
          <a:p>
            <a:pPr lvl="3"/>
            <a:r>
              <a:rPr lang="en-GB" dirty="0" smtClean="0"/>
              <a:t>if necessary grab the victim by the dry clothing and  pull away</a:t>
            </a:r>
          </a:p>
          <a:p>
            <a:pPr lvl="3"/>
            <a:r>
              <a:rPr lang="en-GB" dirty="0" smtClean="0"/>
              <a:t>if necessary, give a push in the back of the knee with your foot</a:t>
            </a:r>
          </a:p>
          <a:p>
            <a:pPr lvl="3"/>
            <a:r>
              <a:rPr lang="en-GB" dirty="0" smtClean="0"/>
              <a:t>keep distance in case of high voltage</a:t>
            </a:r>
          </a:p>
          <a:p>
            <a:pPr lvl="3"/>
            <a:r>
              <a:rPr lang="en-GB" dirty="0" smtClean="0"/>
              <a:t>start CPR as soon as it is safe to do so</a:t>
            </a:r>
          </a:p>
          <a:p>
            <a:pPr lvl="3"/>
            <a:endParaRPr lang="en-GB" dirty="0" smtClean="0"/>
          </a:p>
          <a:p>
            <a:pPr marL="135876" lvl="3" indent="0">
              <a:buNone/>
            </a:pPr>
            <a:r>
              <a:rPr lang="en-GB" b="1" dirty="0" smtClean="0"/>
              <a:t>Injuries? → act according relevant guidelines.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636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en-GB" dirty="0" smtClean="0"/>
              <a:t>General: helping with taking medicines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Informal care</a:t>
            </a:r>
          </a:p>
          <a:p>
            <a:pPr lvl="3"/>
            <a:r>
              <a:rPr lang="en-US" dirty="0" smtClean="0"/>
              <a:t>caring </a:t>
            </a:r>
            <a:r>
              <a:rPr lang="en-US" dirty="0"/>
              <a:t>for someone who needs </a:t>
            </a:r>
            <a:r>
              <a:rPr lang="en-US" dirty="0" smtClean="0"/>
              <a:t>medicines </a:t>
            </a:r>
            <a:r>
              <a:rPr lang="en-US" dirty="0"/>
              <a:t>in an acute situation</a:t>
            </a:r>
            <a:endParaRPr lang="nl-NL" dirty="0" smtClean="0"/>
          </a:p>
          <a:p>
            <a:pPr lvl="3"/>
            <a:r>
              <a:rPr lang="en-US" dirty="0"/>
              <a:t>the administration of medication is instructed in advance by the </a:t>
            </a:r>
            <a:r>
              <a:rPr lang="en-US" dirty="0" smtClean="0"/>
              <a:t>patient/closest relatives/healthcare </a:t>
            </a:r>
            <a:r>
              <a:rPr lang="en-US" dirty="0"/>
              <a:t>professional</a:t>
            </a:r>
            <a:endParaRPr lang="nl-NL" dirty="0" smtClean="0"/>
          </a:p>
          <a:p>
            <a:pPr lvl="3"/>
            <a:r>
              <a:rPr lang="en-US" dirty="0"/>
              <a:t>under the (final) responsibility of a </a:t>
            </a:r>
            <a:r>
              <a:rPr lang="en-US" dirty="0" smtClean="0"/>
              <a:t>GP or specialist</a:t>
            </a:r>
          </a:p>
          <a:p>
            <a:pPr lvl="3"/>
            <a:r>
              <a:rPr lang="en-US" dirty="0"/>
              <a:t>if applicable with parental or guardian </a:t>
            </a:r>
            <a:r>
              <a:rPr lang="en-US" dirty="0" smtClean="0"/>
              <a:t>consent</a:t>
            </a:r>
          </a:p>
          <a:p>
            <a:pPr lvl="3"/>
            <a:r>
              <a:rPr lang="en-US" dirty="0" smtClean="0"/>
              <a:t>by only </a:t>
            </a:r>
            <a:r>
              <a:rPr lang="en-US" dirty="0"/>
              <a:t>using </a:t>
            </a:r>
            <a:r>
              <a:rPr lang="en-US" dirty="0" smtClean="0"/>
              <a:t>patient's </a:t>
            </a:r>
            <a:r>
              <a:rPr lang="en-US" dirty="0"/>
              <a:t>medicines and/or materials</a:t>
            </a:r>
            <a:endParaRPr lang="nl-NL" dirty="0" smtClean="0"/>
          </a:p>
        </p:txBody>
      </p:sp>
      <p:sp>
        <p:nvSpPr>
          <p:cNvPr id="9" name="Rechthoek 8">
            <a:hlinkClick r:id="rId2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3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injuries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Severe hypothermia</a:t>
            </a:r>
          </a:p>
          <a:p>
            <a:pPr lvl="3"/>
            <a:r>
              <a:rPr lang="en-GB" dirty="0" smtClean="0"/>
              <a:t>call 1-1-2 when the victim stops shivering and develops increasing disturbances in consciousness and breathing</a:t>
            </a:r>
          </a:p>
          <a:p>
            <a:pPr lvl="3"/>
            <a:r>
              <a:rPr lang="en-GB" dirty="0" smtClean="0"/>
              <a:t>remove wet clothing without moving the victim (cut away if necessary)</a:t>
            </a:r>
          </a:p>
          <a:p>
            <a:pPr lvl="3"/>
            <a:r>
              <a:rPr lang="en-GB" dirty="0" smtClean="0"/>
              <a:t>cover with (fleece) blankets → if possible arms and legs separately from the torso and possibly (additionally) cover with plastic against the wind</a:t>
            </a:r>
          </a:p>
          <a:p>
            <a:pPr lvl="3"/>
            <a:r>
              <a:rPr lang="en-GB" dirty="0" smtClean="0"/>
              <a:t>keep the face free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166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injuries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Heat stroke</a:t>
            </a:r>
          </a:p>
          <a:p>
            <a:pPr lvl="3"/>
            <a:r>
              <a:rPr lang="en-GB" dirty="0" smtClean="0"/>
              <a:t>in overheating call 1-1-2 if the victim is uncoordinated, no longer alert or unconscious</a:t>
            </a:r>
          </a:p>
          <a:p>
            <a:pPr lvl="3"/>
            <a:r>
              <a:rPr lang="en-GB" dirty="0" smtClean="0"/>
              <a:t>in any case check the body temperature of someone who looks pale or </a:t>
            </a:r>
            <a:r>
              <a:rPr lang="en-GB" dirty="0" smtClean="0"/>
              <a:t>grey </a:t>
            </a:r>
            <a:endParaRPr lang="en-GB" dirty="0" smtClean="0"/>
          </a:p>
          <a:p>
            <a:pPr lvl="3"/>
            <a:r>
              <a:rPr lang="en-GB" dirty="0" smtClean="0"/>
              <a:t>if possible, go to a cool environment</a:t>
            </a:r>
          </a:p>
          <a:p>
            <a:pPr lvl="3"/>
            <a:r>
              <a:rPr lang="en-GB" dirty="0" smtClean="0"/>
              <a:t>cool immediately in any way: for example towels with ice water (take a cool box with you at some events), sponge, spray with water and use a fan, wrap in a wet sheet, cold packs in neck / armpits / groin and possibly hollows of the knees, ice cold bath</a:t>
            </a:r>
          </a:p>
          <a:p>
            <a:pPr lvl="3"/>
            <a:r>
              <a:rPr lang="en-GB" dirty="0" smtClean="0"/>
              <a:t>if necessary, use a rescue blanket for shade; make sure the blanket does not touch the victim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55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injuries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Poisoning</a:t>
            </a:r>
          </a:p>
          <a:p>
            <a:pPr lvl="3"/>
            <a:r>
              <a:rPr lang="en-GB" dirty="0" smtClean="0"/>
              <a:t>call 1-1-2 in case of respiratory distress and/or disturbances in consciousness or if the victim has ingested a (button cell) battery</a:t>
            </a:r>
          </a:p>
          <a:p>
            <a:pPr lvl="3"/>
            <a:r>
              <a:rPr lang="en-GB" dirty="0" smtClean="0"/>
              <a:t>otherwise call the emergency number of the GP or the GP urgent care centre</a:t>
            </a:r>
          </a:p>
          <a:p>
            <a:pPr lvl="3"/>
            <a:r>
              <a:rPr lang="en-GB" dirty="0" smtClean="0"/>
              <a:t>place in the recovery position in case of unconsciousness </a:t>
            </a:r>
          </a:p>
          <a:p>
            <a:pPr lvl="3"/>
            <a:r>
              <a:rPr lang="en-GB" dirty="0" smtClean="0"/>
              <a:t>with corrosive substances, have the mouth rinsed, if alert</a:t>
            </a:r>
          </a:p>
          <a:p>
            <a:pPr lvl="3"/>
            <a:r>
              <a:rPr lang="en-GB" dirty="0" smtClean="0"/>
              <a:t>furthermore, only give food or drink on instruction of the GP</a:t>
            </a:r>
          </a:p>
          <a:p>
            <a:pPr lvl="3"/>
            <a:r>
              <a:rPr lang="en-GB" dirty="0" smtClean="0"/>
              <a:t>if possible, provide the healthcare professional with information about the hazardous substance</a:t>
            </a:r>
          </a:p>
          <a:p>
            <a:pPr marL="135876" lvl="3" indent="0">
              <a:buNone/>
            </a:pPr>
            <a:r>
              <a:rPr lang="en-GB" b="1" dirty="0" smtClean="0"/>
              <a:t>Do not give mouth-to-mouth resuscitation with chemicals such as cyanide, hydrogen sulphide or phosphoric acid.</a:t>
            </a:r>
            <a:endParaRPr lang="en-GB" dirty="0" smtClean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238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Major epileptic seizure</a:t>
            </a:r>
          </a:p>
          <a:p>
            <a:pPr lvl="3"/>
            <a:r>
              <a:rPr lang="en-GB" dirty="0" smtClean="0"/>
              <a:t>call 1-1-2</a:t>
            </a:r>
          </a:p>
          <a:p>
            <a:pPr lvl="3"/>
            <a:r>
              <a:rPr lang="en-GB" dirty="0" smtClean="0"/>
              <a:t>give room to move, prevent injuries</a:t>
            </a:r>
          </a:p>
          <a:p>
            <a:pPr lvl="3"/>
            <a:r>
              <a:rPr lang="en-GB" dirty="0" smtClean="0"/>
              <a:t>after the seizure, place the victim in the recovery position if necessary</a:t>
            </a:r>
          </a:p>
          <a:p>
            <a:pPr lvl="3"/>
            <a:endParaRPr lang="en-GB" dirty="0" smtClean="0"/>
          </a:p>
          <a:p>
            <a:pPr marL="135876" lvl="3" indent="0">
              <a:buNone/>
            </a:pPr>
            <a:r>
              <a:rPr lang="en-GB" dirty="0" smtClean="0"/>
              <a:t>Advise the victim to go to the GP after a minor epileptic seizure.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53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Febrile seizure</a:t>
            </a:r>
          </a:p>
          <a:p>
            <a:pPr lvl="3"/>
            <a:r>
              <a:rPr lang="en-GB" dirty="0" smtClean="0"/>
              <a:t>call 1-1-2</a:t>
            </a:r>
          </a:p>
          <a:p>
            <a:pPr lvl="3"/>
            <a:r>
              <a:rPr lang="en-GB" dirty="0" smtClean="0"/>
              <a:t>remove warm blankets or clothing</a:t>
            </a:r>
          </a:p>
          <a:p>
            <a:pPr lvl="3"/>
            <a:r>
              <a:rPr lang="en-GB" dirty="0" smtClean="0"/>
              <a:t>give space to move, prevent injury</a:t>
            </a:r>
          </a:p>
          <a:p>
            <a:pPr lvl="3"/>
            <a:r>
              <a:rPr lang="en-GB" dirty="0" smtClean="0"/>
              <a:t>if necessary, put the child on their side after the seizure</a:t>
            </a:r>
          </a:p>
          <a:p>
            <a:pPr lvl="3"/>
            <a:r>
              <a:rPr lang="en-GB" dirty="0" smtClean="0"/>
              <a:t>be aware of hypothermia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730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Meningitis</a:t>
            </a:r>
          </a:p>
          <a:p>
            <a:pPr lvl="3"/>
            <a:r>
              <a:rPr lang="en-GB" dirty="0" smtClean="0"/>
              <a:t>call </a:t>
            </a:r>
            <a:r>
              <a:rPr lang="en-GB" dirty="0" smtClean="0"/>
              <a:t>1-1-2 </a:t>
            </a:r>
            <a:r>
              <a:rPr lang="en-GB" dirty="0" smtClean="0"/>
              <a:t>if the victim is not-alert and has spots on their skin</a:t>
            </a:r>
          </a:p>
          <a:p>
            <a:pPr lvl="3"/>
            <a:r>
              <a:rPr lang="en-GB" dirty="0" smtClean="0"/>
              <a:t>always call 1-1-2, in case of unconsciousness or severe shortness of breath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323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Blood sugar disorder</a:t>
            </a:r>
          </a:p>
          <a:p>
            <a:pPr lvl="3"/>
            <a:r>
              <a:rPr lang="en-GB" dirty="0" smtClean="0"/>
              <a:t>call 1-1-2 if the diabetic is not alert or unresponsive due to a hypo</a:t>
            </a:r>
          </a:p>
          <a:p>
            <a:pPr lvl="3"/>
            <a:r>
              <a:rPr lang="en-GB" dirty="0" smtClean="0"/>
              <a:t>give carbohydrates if the diabetic is still alert</a:t>
            </a:r>
          </a:p>
          <a:p>
            <a:pPr lvl="3"/>
            <a:r>
              <a:rPr lang="en-GB" dirty="0" smtClean="0"/>
              <a:t>do not give food or drink if the diabetic is no longer alert (for example, unexplained aggression)</a:t>
            </a:r>
          </a:p>
          <a:p>
            <a:pPr lvl="3"/>
            <a:r>
              <a:rPr lang="en-GB" dirty="0" smtClean="0"/>
              <a:t>in unconsciousness, place the diabetic on their side or in the recovery position</a:t>
            </a:r>
          </a:p>
          <a:p>
            <a:pPr lvl="3"/>
            <a:r>
              <a:rPr lang="en-GB" dirty="0" smtClean="0"/>
              <a:t>call the GP or GP urgent care centre in case of hyperglycaemia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883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Stroke</a:t>
            </a:r>
          </a:p>
          <a:p>
            <a:pPr lvl="3"/>
            <a:r>
              <a:rPr lang="en-GB" dirty="0" smtClean="0"/>
              <a:t>call 1-1-2 in case of consciousness disorders</a:t>
            </a:r>
          </a:p>
          <a:p>
            <a:pPr lvl="3"/>
            <a:r>
              <a:rPr lang="en-GB" dirty="0" smtClean="0"/>
              <a:t>do the FAST test</a:t>
            </a:r>
          </a:p>
          <a:p>
            <a:pPr lvl="3"/>
            <a:r>
              <a:rPr lang="en-GB" dirty="0" smtClean="0"/>
              <a:t>call 1-1-2 if you suspect a stroke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411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 Life-threatening injuries and diseases: diseases affecting consciousness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135876" lvl="3" indent="0">
              <a:buNone/>
            </a:pPr>
            <a:r>
              <a:rPr lang="en-GB" b="1" dirty="0" smtClean="0"/>
              <a:t>Fainting with unconsciousness</a:t>
            </a:r>
          </a:p>
          <a:p>
            <a:pPr lvl="3"/>
            <a:r>
              <a:rPr lang="en-GB" dirty="0" smtClean="0"/>
              <a:t>call 1-1-2 in case of unconsciousness</a:t>
            </a:r>
          </a:p>
          <a:p>
            <a:pPr lvl="3"/>
            <a:r>
              <a:rPr lang="en-GB" dirty="0" smtClean="0"/>
              <a:t>call 1-1-2 in case of fainting under 6 and above 40 years</a:t>
            </a:r>
          </a:p>
          <a:p>
            <a:pPr lvl="3"/>
            <a:r>
              <a:rPr lang="en-GB" dirty="0" smtClean="0"/>
              <a:t>call 1-1-2 in case of fainting during exertion</a:t>
            </a:r>
          </a:p>
          <a:p>
            <a:pPr marL="135876" lvl="3" indent="0">
              <a:buNone/>
            </a:pPr>
            <a:r>
              <a:rPr lang="en-GB" dirty="0" smtClean="0"/>
              <a:t>If it is certain you are dealing with fainting, you may first wait for 2 minutes to see if the victim improves; otherwise call 1-1-2</a:t>
            </a:r>
          </a:p>
          <a:p>
            <a:pPr marL="135876" lvl="3" indent="0">
              <a:buNone/>
            </a:pPr>
            <a:r>
              <a:rPr lang="en-GB" b="1" dirty="0" smtClean="0"/>
              <a:t>Fainting without unconsciousness</a:t>
            </a:r>
          </a:p>
          <a:p>
            <a:pPr lvl="3"/>
            <a:r>
              <a:rPr lang="en-GB" dirty="0" smtClean="0"/>
              <a:t>have the victim lie down in the event of an impending collision; call the GP or GP urgent care centre if the victim does not recover from lying down for 10 minutes</a:t>
            </a:r>
          </a:p>
          <a:p>
            <a:pPr marL="135876" lvl="3" indent="0">
              <a:buNone/>
            </a:pPr>
            <a:r>
              <a:rPr lang="en-GB" dirty="0" smtClean="0"/>
              <a:t>In case of fainting (with and without unconsciousness) lift legs if no trauma has taken place.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397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59</a:t>
            </a:fld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en-GB" sz="1400" b="0" dirty="0" smtClean="0"/>
              <a:t>Life-threatening</a:t>
            </a:r>
          </a:p>
          <a:p>
            <a:pPr algn="ctr"/>
            <a:r>
              <a:rPr lang="en-GB" sz="1400" b="0" dirty="0" smtClean="0"/>
              <a:t>injuries and diseases</a:t>
            </a:r>
            <a:endParaRPr lang="en-GB" sz="1400" b="0" dirty="0"/>
          </a:p>
        </p:txBody>
      </p:sp>
      <p:sp>
        <p:nvSpPr>
          <p:cNvPr id="20" name="Rechthoek 19">
            <a:hlinkClick r:id="rId5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 </a:t>
            </a:r>
            <a:br>
              <a:rPr lang="nl-NL" sz="1400" b="0" dirty="0"/>
            </a:br>
            <a:r>
              <a:rPr lang="en-GB" sz="1400" b="0" dirty="0" smtClean="0"/>
              <a:t>General</a:t>
            </a:r>
            <a:endParaRPr lang="en-GB" sz="1400" b="0" dirty="0"/>
          </a:p>
        </p:txBody>
      </p:sp>
      <p:sp>
        <p:nvSpPr>
          <p:cNvPr id="21" name="Rechthoek 20">
            <a:hlinkClick r:id="rId6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en-GB" sz="1400" b="0" dirty="0" smtClean="0"/>
              <a:t>IV </a:t>
            </a:r>
            <a:br>
              <a:rPr lang="en-GB" sz="1400" b="0" dirty="0" smtClean="0"/>
            </a:br>
            <a:r>
              <a:rPr lang="en-GB" sz="1400" b="0" dirty="0" smtClean="0"/>
              <a:t>Other injuries and diseases</a:t>
            </a:r>
            <a:endParaRPr lang="en-GB" sz="1400" b="0" dirty="0"/>
          </a:p>
        </p:txBody>
      </p:sp>
      <p:sp>
        <p:nvSpPr>
          <p:cNvPr id="22" name="Rechthoek 21">
            <a:hlinkClick r:id="rId7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en-GB" sz="1400" b="0" dirty="0" smtClean="0"/>
              <a:t>II </a:t>
            </a:r>
            <a:br>
              <a:rPr lang="en-GB" sz="1400" b="0" dirty="0" smtClean="0"/>
            </a:br>
            <a:r>
              <a:rPr lang="en-GB" sz="1400" b="0" dirty="0" smtClean="0"/>
              <a:t>Prevent (more) victims</a:t>
            </a:r>
            <a:endParaRPr lang="en-GB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8" name="Rechthoek 7">
            <a:hlinkClick r:id="rId8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20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en-GB" dirty="0" smtClean="0"/>
              <a:t>General: the victim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1500" dirty="0" smtClean="0"/>
              <a:t>First aider attitude</a:t>
            </a:r>
          </a:p>
          <a:p>
            <a:pPr lvl="3"/>
            <a:r>
              <a:rPr lang="en-GB" dirty="0" smtClean="0"/>
              <a:t>respectful</a:t>
            </a:r>
          </a:p>
          <a:p>
            <a:pPr lvl="3"/>
            <a:r>
              <a:rPr lang="en-GB" dirty="0" smtClean="0"/>
              <a:t>reassuring</a:t>
            </a:r>
          </a:p>
          <a:p>
            <a:pPr lvl="3"/>
            <a:r>
              <a:rPr lang="en-GB" dirty="0" smtClean="0"/>
              <a:t>dealing with personal data</a:t>
            </a:r>
          </a:p>
          <a:p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09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60</a:t>
            </a:fld>
            <a:endParaRPr lang="nl-NL" dirty="0"/>
          </a:p>
        </p:txBody>
      </p:sp>
      <p:sp>
        <p:nvSpPr>
          <p:cNvPr id="21" name="Rechthoek 20">
            <a:hlinkClick r:id="rId4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en-GB" sz="1400" b="0" dirty="0" smtClean="0"/>
              <a:t>IV </a:t>
            </a:r>
            <a:br>
              <a:rPr lang="en-GB" sz="1400" b="0" dirty="0" smtClean="0"/>
            </a:br>
            <a:r>
              <a:rPr lang="en-GB" sz="1400" b="0" dirty="0" smtClean="0"/>
              <a:t>Other injuries and diseases</a:t>
            </a:r>
            <a:endParaRPr lang="en-GB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595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Assessment other injuries and diseases</a:t>
            </a:r>
          </a:p>
          <a:p>
            <a:pPr marL="135876" lvl="3" indent="0">
              <a:buNone/>
            </a:pPr>
            <a:r>
              <a:rPr lang="en-GB" dirty="0" smtClean="0"/>
              <a:t>Based on the accident mechanism, professional care may still need to be called in, even if there are no complaints.</a:t>
            </a:r>
          </a:p>
          <a:p>
            <a:pPr lvl="3"/>
            <a:r>
              <a:rPr lang="en-GB" dirty="0" smtClean="0"/>
              <a:t>ask about pain and other complaints </a:t>
            </a:r>
            <a:br>
              <a:rPr lang="en-GB" dirty="0" smtClean="0"/>
            </a:br>
            <a:r>
              <a:rPr lang="en-GB" dirty="0" smtClean="0"/>
              <a:t>look at blood loss, different skin colour or position of body parts</a:t>
            </a:r>
          </a:p>
          <a:p>
            <a:pPr lvl="3"/>
            <a:r>
              <a:rPr lang="en-GB" dirty="0" smtClean="0"/>
              <a:t>try to estimate the forces that have acted on the victim</a:t>
            </a:r>
          </a:p>
          <a:p>
            <a:pPr lvl="3"/>
            <a:r>
              <a:rPr lang="en-GB" dirty="0" smtClean="0"/>
              <a:t>only remove clothing in case of hypothermia (wet clothing), contamination with hazardous substances, the sticking of AED electrodes and the care of wounds</a:t>
            </a:r>
          </a:p>
          <a:p>
            <a:pPr lvl="3"/>
            <a:r>
              <a:rPr lang="en-GB" dirty="0" smtClean="0"/>
              <a:t>only take pictures or videos at the request of the dispatcher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374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environmental influences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7919782" cy="3568322"/>
          </a:xfrm>
        </p:spPr>
        <p:txBody>
          <a:bodyPr/>
          <a:lstStyle/>
          <a:p>
            <a:pPr marL="135876" lvl="3" indent="0">
              <a:buClr>
                <a:srgbClr val="F05A23"/>
              </a:buClr>
              <a:buNone/>
            </a:pPr>
            <a:r>
              <a:rPr lang="en-GB" b="1" dirty="0" smtClean="0">
                <a:solidFill>
                  <a:srgbClr val="515340"/>
                </a:solidFill>
              </a:rPr>
              <a:t>Hypothermia </a:t>
            </a:r>
            <a:endParaRPr lang="en-GB" dirty="0" smtClean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call 1-1-2 in case of drowsiness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provide for a warm environment and cover with (fleece) blankets</a:t>
            </a:r>
          </a:p>
          <a:p>
            <a:pPr marL="135876" lvl="3" indent="0">
              <a:buClr>
                <a:srgbClr val="F05A23"/>
              </a:buClr>
              <a:buNone/>
            </a:pPr>
            <a:r>
              <a:rPr lang="en-GB" b="1" dirty="0" smtClean="0">
                <a:solidFill>
                  <a:srgbClr val="515340"/>
                </a:solidFill>
              </a:rPr>
              <a:t>Overheating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call 1-1-2 in case of drowsiness / confusion / being uncoordinated / balance disorders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provide for a cool environment, remove excess clothing, give sports drink, place feet in a tub of cold water, cool immediately in case of headache and nausea, let lie in case of dizziness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provide for shade with a rescue blanket if necessary</a:t>
            </a:r>
          </a:p>
          <a:p>
            <a:pPr marL="135876" lvl="3" indent="0">
              <a:buClr>
                <a:srgbClr val="F05A23"/>
              </a:buClr>
              <a:buNone/>
            </a:pPr>
            <a:r>
              <a:rPr lang="en-GB" dirty="0" smtClean="0"/>
              <a:t>Call the GP or GP urgent care centre if the victim is unable to drink due to nausea or does not recover.</a:t>
            </a:r>
            <a:endParaRPr lang="en-GB" dirty="0" smtClean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endParaRPr lang="nl-NL" dirty="0">
              <a:solidFill>
                <a:srgbClr val="515340"/>
              </a:solidFill>
            </a:endParaRPr>
          </a:p>
          <a:p>
            <a:pPr marL="135876" lvl="3" indent="0">
              <a:buClr>
                <a:srgbClr val="F05A23"/>
              </a:buClr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697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environmental influences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515340"/>
                </a:solidFill>
              </a:rPr>
              <a:t>Motion sickness 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advise to look at a fixed point on the horizon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provide for fresh air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if necessary, help with taking medication</a:t>
            </a:r>
            <a:br>
              <a:rPr lang="en-GB" dirty="0" smtClean="0">
                <a:solidFill>
                  <a:srgbClr val="515340"/>
                </a:solidFill>
              </a:rPr>
            </a:br>
            <a:endParaRPr lang="en-GB" b="1" dirty="0" smtClean="0">
              <a:solidFill>
                <a:srgbClr val="515340"/>
              </a:solidFill>
            </a:endParaRPr>
          </a:p>
          <a:p>
            <a:pPr marL="135876" lvl="3" indent="0">
              <a:buClr>
                <a:srgbClr val="F05A23"/>
              </a:buClr>
              <a:buNone/>
            </a:pPr>
            <a:r>
              <a:rPr lang="en-GB" b="1" dirty="0" smtClean="0">
                <a:solidFill>
                  <a:srgbClr val="515340"/>
                </a:solidFill>
              </a:rPr>
              <a:t>Altitude sickness </a:t>
            </a:r>
            <a:endParaRPr lang="en-GB" dirty="0" smtClean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the victim needs to descend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the victim needs to drink more, offer drink every 20-30 minutes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if necessary, help with taking medication</a:t>
            </a:r>
            <a:endParaRPr lang="en-GB" dirty="0" smtClean="0"/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32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wounds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leave the victim lying down in the event of heavy blood loss, use a bandage as soon as possible, pack in a roll of bandage for extra pressure</a:t>
            </a:r>
          </a:p>
          <a:p>
            <a:pPr lvl="3"/>
            <a:r>
              <a:rPr lang="en-GB" dirty="0" smtClean="0"/>
              <a:t>use suture strips for bleeding cuts</a:t>
            </a:r>
          </a:p>
          <a:p>
            <a:pPr lvl="3"/>
            <a:r>
              <a:rPr lang="en-GB" dirty="0" smtClean="0"/>
              <a:t>cover protruding organs (intestines) loosely with plastic cling film/non-sticking compresses/clean cloths or sheets and wet this with clean water if possible, do </a:t>
            </a:r>
            <a:r>
              <a:rPr lang="en-GB" b="1" dirty="0" smtClean="0"/>
              <a:t>not</a:t>
            </a:r>
            <a:r>
              <a:rPr lang="en-GB" dirty="0" smtClean="0"/>
              <a:t> push back the organs (call 1-1-2)</a:t>
            </a:r>
          </a:p>
          <a:p>
            <a:pPr lvl="3"/>
            <a:r>
              <a:rPr lang="en-GB" dirty="0" smtClean="0"/>
              <a:t>torn off body parts in a clean, dry plastic bag and put this bag in another plastic bag with melting ice or ice with water added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982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wounds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remove jewellery</a:t>
            </a:r>
          </a:p>
          <a:p>
            <a:pPr lvl="3"/>
            <a:r>
              <a:rPr lang="en-GB" dirty="0" smtClean="0"/>
              <a:t>rinse out minor wounds/bites/dirty wounds with clean water</a:t>
            </a:r>
          </a:p>
          <a:p>
            <a:pPr lvl="3"/>
            <a:r>
              <a:rPr lang="en-GB" dirty="0" smtClean="0"/>
              <a:t>apply skin disinfectant around minor wounds or in the wound if there is no clean water</a:t>
            </a:r>
          </a:p>
          <a:p>
            <a:pPr lvl="3"/>
            <a:r>
              <a:rPr lang="en-GB" dirty="0" smtClean="0"/>
              <a:t>cover sterile or otherwise as clean as possible</a:t>
            </a:r>
          </a:p>
          <a:p>
            <a:pPr marL="135876" lvl="3" indent="0">
              <a:buNone/>
            </a:pPr>
            <a:r>
              <a:rPr lang="en-GB" dirty="0" smtClean="0"/>
              <a:t>Advise repeating tetanus vaccination every 10 years. </a:t>
            </a:r>
          </a:p>
          <a:p>
            <a:pPr indent="-135876"/>
            <a:r>
              <a:rPr lang="en-GB" dirty="0" smtClean="0"/>
              <a:t>After bite wounds from wild animals, call the GP or GP urgent care centre as soon as possible.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089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wounds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Bandaging wounds</a:t>
            </a:r>
          </a:p>
          <a:p>
            <a:pPr marL="135876" lvl="3" indent="0">
              <a:buNone/>
            </a:pPr>
            <a:r>
              <a:rPr lang="en-GB" dirty="0" smtClean="0"/>
              <a:t>The wound pad:</a:t>
            </a:r>
          </a:p>
          <a:p>
            <a:pPr lvl="3"/>
            <a:r>
              <a:rPr lang="en-GB" dirty="0" smtClean="0"/>
              <a:t>must be sterile</a:t>
            </a:r>
          </a:p>
          <a:p>
            <a:pPr lvl="3"/>
            <a:r>
              <a:rPr lang="en-GB" dirty="0" smtClean="0"/>
              <a:t>may not shift</a:t>
            </a:r>
          </a:p>
          <a:p>
            <a:pPr lvl="3"/>
            <a:r>
              <a:rPr lang="en-GB" dirty="0" smtClean="0"/>
              <a:t>preferably is non-sticking</a:t>
            </a:r>
          </a:p>
          <a:p>
            <a:pPr lvl="3"/>
            <a:r>
              <a:rPr lang="en-GB" dirty="0" smtClean="0"/>
              <a:t>covers the entire wound</a:t>
            </a:r>
          </a:p>
          <a:p>
            <a:pPr indent="-135876"/>
            <a:endParaRPr lang="en-GB" dirty="0" smtClean="0"/>
          </a:p>
          <a:p>
            <a:pPr indent="-135876"/>
            <a:r>
              <a:rPr lang="en-GB" dirty="0" smtClean="0"/>
              <a:t>Don't touch the part that will be placed onto the wound.</a:t>
            </a:r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43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wounds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Bandaging wounds</a:t>
            </a:r>
          </a:p>
          <a:p>
            <a:pPr marL="135876" lvl="3" indent="0">
              <a:buNone/>
            </a:pPr>
            <a:r>
              <a:rPr lang="en-GB" dirty="0" smtClean="0"/>
              <a:t>On the wound:</a:t>
            </a:r>
          </a:p>
          <a:p>
            <a:pPr lvl="3"/>
            <a:r>
              <a:rPr lang="en-GB" dirty="0" smtClean="0"/>
              <a:t>band aid, wound plaster</a:t>
            </a:r>
          </a:p>
          <a:p>
            <a:pPr lvl="3"/>
            <a:r>
              <a:rPr lang="en-GB" dirty="0" smtClean="0"/>
              <a:t>compress</a:t>
            </a:r>
          </a:p>
          <a:p>
            <a:pPr lvl="3"/>
            <a:r>
              <a:rPr lang="en-GB" dirty="0" smtClean="0"/>
              <a:t>rapid application dressing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599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wounds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Secure a dressing with:</a:t>
            </a:r>
          </a:p>
          <a:p>
            <a:pPr lvl="3"/>
            <a:r>
              <a:rPr lang="en-GB" dirty="0" smtClean="0"/>
              <a:t>medical plaster tape</a:t>
            </a:r>
          </a:p>
          <a:p>
            <a:pPr lvl="3"/>
            <a:r>
              <a:rPr lang="en-GB" dirty="0" smtClean="0"/>
              <a:t>finger bob</a:t>
            </a:r>
          </a:p>
          <a:p>
            <a:pPr lvl="3"/>
            <a:r>
              <a:rPr lang="en-GB" dirty="0" smtClean="0"/>
              <a:t>elastic gauze bandage</a:t>
            </a:r>
          </a:p>
          <a:p>
            <a:pPr lvl="3"/>
            <a:r>
              <a:rPr lang="en-GB" dirty="0" smtClean="0"/>
              <a:t>ideal bandage</a:t>
            </a:r>
          </a:p>
          <a:p>
            <a:pPr lvl="3"/>
            <a:r>
              <a:rPr lang="en-GB" dirty="0" smtClean="0"/>
              <a:t>cohesive (self-adhesive ) bandage</a:t>
            </a:r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47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burns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69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remove jewellery, clothing and diapers/incontinence materials that are in the way for cooling</a:t>
            </a:r>
          </a:p>
          <a:p>
            <a:pPr lvl="3"/>
            <a:r>
              <a:rPr lang="en-GB" dirty="0" smtClean="0"/>
              <a:t>cool for 10 minutes or until the pain subsides; be aware of hypothermia</a:t>
            </a:r>
          </a:p>
          <a:p>
            <a:pPr lvl="3"/>
            <a:r>
              <a:rPr lang="en-GB" dirty="0" smtClean="0"/>
              <a:t>cool with burns compress / hydrogel in the absence of lukewarm tap water</a:t>
            </a:r>
          </a:p>
          <a:p>
            <a:pPr lvl="3"/>
            <a:r>
              <a:rPr lang="en-GB" dirty="0" smtClean="0"/>
              <a:t>cool in need with ditch water</a:t>
            </a:r>
          </a:p>
          <a:p>
            <a:pPr lvl="3"/>
            <a:r>
              <a:rPr lang="en-GB" dirty="0" smtClean="0"/>
              <a:t>cover wounds with sterile non-sticking dressing, plastic cling film or clean cloth</a:t>
            </a:r>
          </a:p>
          <a:p>
            <a:pPr lvl="3"/>
            <a:r>
              <a:rPr lang="en-GB" dirty="0" smtClean="0"/>
              <a:t>leave blisters intact</a:t>
            </a:r>
          </a:p>
          <a:p>
            <a:pPr indent="-135876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Call the GP or GP urgent care centre in case of partial and complete burns of the skin.</a:t>
            </a:r>
          </a:p>
          <a:p>
            <a:pPr indent="-135876"/>
            <a:r>
              <a:rPr lang="en-GB" dirty="0" smtClean="0"/>
              <a:t>Call 1-1-2 for large partial and complete skin burns.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892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en-GB" dirty="0" smtClean="0"/>
              <a:t>General: calling healthcare professionals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b="1" dirty="0" smtClean="0"/>
              <a:t>calling 1-1-2 </a:t>
            </a:r>
            <a:r>
              <a:rPr lang="en-GB" dirty="0" smtClean="0"/>
              <a:t>→ if necessary, mention the location, answer questions and put the phone on speaker</a:t>
            </a:r>
          </a:p>
          <a:p>
            <a:pPr lvl="3"/>
            <a:r>
              <a:rPr lang="en-GB" b="1" dirty="0" smtClean="0"/>
              <a:t>calling the GP or the GP urgent care centre </a:t>
            </a:r>
            <a:r>
              <a:rPr lang="en-GB" dirty="0" smtClean="0"/>
              <a:t>→ a referral to the hospital is required in case of non-life-threatening injuries or diseases</a:t>
            </a:r>
          </a:p>
          <a:p>
            <a:pPr lvl="3"/>
            <a:r>
              <a:rPr lang="en-GB" b="1" dirty="0" smtClean="0"/>
              <a:t>advice appointment GP</a:t>
            </a:r>
            <a:r>
              <a:rPr lang="en-GB" dirty="0" smtClean="0"/>
              <a:t>→ following this advice is the responsibility of the victim</a:t>
            </a:r>
          </a:p>
          <a:p>
            <a:pPr lvl="3"/>
            <a:endParaRPr lang="en-GB" dirty="0" smtClean="0"/>
          </a:p>
          <a:p>
            <a:pPr lvl="3"/>
            <a:r>
              <a:rPr lang="en-GB" dirty="0" smtClean="0"/>
              <a:t>arrange guidance for professional emergency services (ambulance, fire brigade, police)</a:t>
            </a:r>
          </a:p>
          <a:p>
            <a:pPr lvl="3"/>
            <a:r>
              <a:rPr lang="en-GB" dirty="0" smtClean="0"/>
              <a:t>handover→ answer the questions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03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hazardous substances on the skin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always avoid contact with hazardous substances</a:t>
            </a:r>
          </a:p>
          <a:p>
            <a:pPr lvl="3"/>
            <a:r>
              <a:rPr lang="en-GB" dirty="0" smtClean="0"/>
              <a:t>(if available) put on safety goggles and protective work gloves </a:t>
            </a:r>
          </a:p>
          <a:p>
            <a:pPr lvl="3"/>
            <a:r>
              <a:rPr lang="en-GB" dirty="0" smtClean="0"/>
              <a:t>before rinsing, gently brush off toxic powders</a:t>
            </a:r>
          </a:p>
          <a:p>
            <a:pPr lvl="3"/>
            <a:r>
              <a:rPr lang="en-GB" dirty="0" smtClean="0"/>
              <a:t>remove contaminated clothing </a:t>
            </a:r>
          </a:p>
          <a:p>
            <a:pPr lvl="3"/>
            <a:r>
              <a:rPr lang="en-GB" dirty="0" smtClean="0"/>
              <a:t>soak any clothes stuck to the skin first, then remove them carefully</a:t>
            </a:r>
          </a:p>
          <a:p>
            <a:pPr lvl="3"/>
            <a:r>
              <a:rPr lang="en-GB" dirty="0" smtClean="0"/>
              <a:t>shoes and jewellery must be removed</a:t>
            </a:r>
          </a:p>
          <a:p>
            <a:pPr lvl="3"/>
            <a:r>
              <a:rPr lang="en-GB" dirty="0" smtClean="0"/>
              <a:t>flush thoroughly with running lukewarm water if possible (at least 45 minutes), adjust the temperature so that it can be endured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724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hazardous substances in the eyes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Rinsing the eyes</a:t>
            </a:r>
          </a:p>
          <a:p>
            <a:pPr lvl="3"/>
            <a:r>
              <a:rPr lang="en-GB" dirty="0" smtClean="0"/>
              <a:t>rinse eyes for 15 minutes (also in case of burns)</a:t>
            </a:r>
          </a:p>
          <a:p>
            <a:pPr lvl="3"/>
            <a:r>
              <a:rPr lang="en-GB" dirty="0" smtClean="0"/>
              <a:t>use shower/water pitcher, if necessary rinse with eyewash bottle/eye shower according to the manual</a:t>
            </a:r>
          </a:p>
          <a:p>
            <a:pPr lvl="3"/>
            <a:r>
              <a:rPr lang="en-GB" dirty="0" smtClean="0"/>
              <a:t>when using an eyewash bottle, have the victim look up and tilt the head slightly so the liquid does not run into the other eye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381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frostbite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call 1-1-2 in case of second and third degree frostbite</a:t>
            </a:r>
          </a:p>
          <a:p>
            <a:pPr lvl="3"/>
            <a:r>
              <a:rPr lang="en-GB" dirty="0" smtClean="0"/>
              <a:t>only warm up when refreezing is not possible</a:t>
            </a:r>
          </a:p>
          <a:p>
            <a:pPr lvl="3"/>
            <a:r>
              <a:rPr lang="en-GB" dirty="0" smtClean="0"/>
              <a:t>then warm up for 20-30 minutes with warm water at a maximum temperature of 40 </a:t>
            </a:r>
            <a:r>
              <a:rPr lang="en-GB" dirty="0" smtClean="0"/>
              <a:t>degrees Celsius</a:t>
            </a:r>
            <a:endParaRPr lang="en-GB" dirty="0" smtClean="0"/>
          </a:p>
          <a:p>
            <a:pPr lvl="3"/>
            <a:r>
              <a:rPr lang="en-GB" dirty="0" smtClean="0"/>
              <a:t>continuously monitor the temperature and adjust the water temperature if necessary (check with thermometer/elbow/wrist)</a:t>
            </a:r>
          </a:p>
          <a:p>
            <a:pPr lvl="3"/>
            <a:r>
              <a:rPr lang="en-GB" dirty="0" smtClean="0"/>
              <a:t>cover wounds sterilely, leave blisters intact, place gauze between fingers or toes if the skin is affected</a:t>
            </a:r>
          </a:p>
          <a:p>
            <a:pPr lvl="3"/>
            <a:r>
              <a:rPr lang="en-GB" dirty="0" smtClean="0"/>
              <a:t>if necessary, consult with the GP about pain relief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179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bone fractures and dislocations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call 1-1-2 in case of open bone fractures or in case of a change in skin colour in case of a fracture / dislocation</a:t>
            </a:r>
          </a:p>
          <a:p>
            <a:pPr lvl="3"/>
            <a:r>
              <a:rPr lang="en-GB" dirty="0" smtClean="0"/>
              <a:t>call 1-1-2 in case of bone fracture/dislocation of leg, hip, pelvis</a:t>
            </a:r>
          </a:p>
          <a:p>
            <a:pPr lvl="3"/>
            <a:r>
              <a:rPr lang="en-GB" dirty="0" smtClean="0"/>
              <a:t>call 1-1-2 in case of severe pain</a:t>
            </a:r>
          </a:p>
          <a:p>
            <a:pPr lvl="3"/>
            <a:r>
              <a:rPr lang="en-GB" dirty="0" smtClean="0"/>
              <a:t>otherwise, contact the GP or GP urgent care centre</a:t>
            </a:r>
          </a:p>
          <a:p>
            <a:pPr lvl="3"/>
            <a:r>
              <a:rPr lang="en-GB" dirty="0" smtClean="0"/>
              <a:t>cover any wounds sterile</a:t>
            </a:r>
          </a:p>
          <a:p>
            <a:pPr lvl="3"/>
            <a:endParaRPr lang="en-GB" dirty="0" smtClean="0"/>
          </a:p>
          <a:p>
            <a:pPr marL="135876" lvl="3" indent="0">
              <a:buNone/>
            </a:pPr>
            <a:r>
              <a:rPr lang="en-GB" dirty="0" smtClean="0"/>
              <a:t>Support a leg in the found position, prevent movement.</a:t>
            </a:r>
          </a:p>
          <a:p>
            <a:pPr marL="135876" lvl="3" indent="0">
              <a:buNone/>
            </a:pPr>
            <a:r>
              <a:rPr lang="en-GB" dirty="0" smtClean="0"/>
              <a:t>In case of a bone fracture/dislocation of the arm, have the victim support the arm themselves. </a:t>
            </a:r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79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bone fractures and dislocations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Supporting the upper arm</a:t>
            </a:r>
          </a:p>
          <a:p>
            <a:pPr lvl="3"/>
            <a:r>
              <a:rPr lang="en-GB" dirty="0" smtClean="0"/>
              <a:t>hold it at the wrist</a:t>
            </a:r>
          </a:p>
          <a:p>
            <a:r>
              <a:rPr lang="en-GB" dirty="0" smtClean="0"/>
              <a:t>Supporting the forearm</a:t>
            </a:r>
          </a:p>
          <a:p>
            <a:pPr lvl="3"/>
            <a:r>
              <a:rPr lang="en-GB" dirty="0" smtClean="0"/>
              <a:t>support lengthwise with the other forearm</a:t>
            </a:r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418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bruises and sprains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cool for pain 10-20 minutes, let the victim hold up the affected leg for 30 minutes</a:t>
            </a:r>
          </a:p>
          <a:p>
            <a:pPr lvl="3"/>
            <a:r>
              <a:rPr lang="en-GB" dirty="0" smtClean="0"/>
              <a:t>stop cooling if the pain does not decrease or even gets worse</a:t>
            </a:r>
          </a:p>
          <a:p>
            <a:pPr lvl="3"/>
            <a:r>
              <a:rPr lang="en-GB" dirty="0" smtClean="0"/>
              <a:t>don't cool with obvious fractures</a:t>
            </a:r>
          </a:p>
          <a:p>
            <a:pPr lvl="3"/>
            <a:r>
              <a:rPr lang="en-GB" dirty="0" smtClean="0"/>
              <a:t>do not leave the victim alone while cooling</a:t>
            </a:r>
          </a:p>
          <a:p>
            <a:pPr lvl="3"/>
            <a:r>
              <a:rPr lang="en-GB" dirty="0" smtClean="0"/>
              <a:t>apply a support bandage if necessary</a:t>
            </a:r>
            <a:br>
              <a:rPr lang="en-GB" dirty="0" smtClean="0"/>
            </a:br>
            <a:endParaRPr lang="en-GB" dirty="0" smtClean="0"/>
          </a:p>
          <a:p>
            <a:pPr marL="135876" lvl="3" indent="0">
              <a:buNone/>
            </a:pPr>
            <a:r>
              <a:rPr lang="en-GB" dirty="0" smtClean="0"/>
              <a:t>Cooling can optionally be repeated 4-5 times in the first 24 hours. </a:t>
            </a:r>
            <a:br>
              <a:rPr lang="en-GB" dirty="0" smtClean="0"/>
            </a:br>
            <a:r>
              <a:rPr lang="en-GB" dirty="0" smtClean="0"/>
              <a:t>Advise the victim to use paracetamol according to the leaflet.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623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muscle injuries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cool for 10-20 minutes painful muscle injury</a:t>
            </a:r>
          </a:p>
          <a:p>
            <a:pPr lvl="3"/>
            <a:r>
              <a:rPr lang="en-GB" dirty="0" smtClean="0"/>
              <a:t>if necessary, also provide for cooling down</a:t>
            </a:r>
          </a:p>
          <a:p>
            <a:pPr lvl="3"/>
            <a:r>
              <a:rPr lang="en-GB" dirty="0" smtClean="0"/>
              <a:t>help to stretch the cramped muscle at the request of the victim</a:t>
            </a:r>
          </a:p>
          <a:p>
            <a:pPr lvl="3"/>
            <a:r>
              <a:rPr lang="en-GB" dirty="0" smtClean="0"/>
              <a:t>stop stretching immediately if it increases pain (possible muscle tear)</a:t>
            </a:r>
          </a:p>
          <a:p>
            <a:pPr lvl="3"/>
            <a:r>
              <a:rPr lang="en-GB" dirty="0" smtClean="0"/>
              <a:t>cool and/or massage a cramped muscle if stretching does not help or is impossible</a:t>
            </a:r>
          </a:p>
          <a:p>
            <a:pPr lvl="3"/>
            <a:r>
              <a:rPr lang="en-GB" dirty="0" smtClean="0"/>
              <a:t>advise to call the GP or GP urgent care centre if:</a:t>
            </a:r>
          </a:p>
          <a:p>
            <a:r>
              <a:rPr lang="en-GB" dirty="0" smtClean="0"/>
              <a:t>	</a:t>
            </a:r>
            <a:r>
              <a:rPr lang="en-GB" b="0" dirty="0" smtClean="0"/>
              <a:t>• the victim is unable or hardly able to move the arm or leg</a:t>
            </a:r>
          </a:p>
          <a:p>
            <a:r>
              <a:rPr lang="en-GB" b="0" dirty="0" smtClean="0"/>
              <a:t>	 • the pain or swelling has not decreased after two days (48 hours)</a:t>
            </a:r>
          </a:p>
          <a:p>
            <a:r>
              <a:rPr lang="en-GB" b="0" dirty="0" smtClean="0"/>
              <a:t>	 • the pain only gets worse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267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eye injury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Dirt in the eye</a:t>
            </a:r>
          </a:p>
          <a:p>
            <a:pPr lvl="3"/>
            <a:r>
              <a:rPr lang="en-GB" dirty="0" smtClean="0"/>
              <a:t>only remove </a:t>
            </a:r>
            <a:r>
              <a:rPr lang="en-GB" dirty="0" smtClean="0"/>
              <a:t>dirt </a:t>
            </a:r>
            <a:r>
              <a:rPr lang="en-GB" dirty="0" smtClean="0"/>
              <a:t>on the whites of the eyes</a:t>
            </a:r>
          </a:p>
          <a:p>
            <a:pPr lvl="3"/>
            <a:r>
              <a:rPr lang="en-GB" dirty="0" smtClean="0"/>
              <a:t>wipe the dirt to the inner corner of the eye if it cannot be removed from the whites of the eyes</a:t>
            </a:r>
          </a:p>
          <a:p>
            <a:pPr lvl="3"/>
            <a:r>
              <a:rPr lang="en-GB" dirty="0" smtClean="0"/>
              <a:t>otherwise call the GP</a:t>
            </a:r>
          </a:p>
          <a:p>
            <a:pPr indent="-135876"/>
            <a:endParaRPr lang="en-GB" dirty="0" smtClean="0"/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253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nose injury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Nosebleed</a:t>
            </a:r>
          </a:p>
          <a:p>
            <a:pPr lvl="3"/>
            <a:r>
              <a:rPr lang="en-GB" dirty="0" smtClean="0"/>
              <a:t>let the victim blow their nose once → </a:t>
            </a:r>
            <a:r>
              <a:rPr lang="en-GB" b="1" dirty="0" smtClean="0"/>
              <a:t>not with possible skull and brain injuries</a:t>
            </a:r>
          </a:p>
          <a:p>
            <a:pPr lvl="3"/>
            <a:r>
              <a:rPr lang="en-GB" dirty="0" smtClean="0"/>
              <a:t>advise the victim not to swallow blood; this can be done by letting blood run out of the mouth (in a writer's position)</a:t>
            </a:r>
          </a:p>
          <a:p>
            <a:pPr lvl="3"/>
            <a:r>
              <a:rPr lang="en-GB" dirty="0" smtClean="0"/>
              <a:t>let the victim press the nose closed for 10 minutes</a:t>
            </a:r>
            <a:br>
              <a:rPr lang="en-GB" dirty="0" smtClean="0"/>
            </a:br>
            <a:endParaRPr lang="en-GB" dirty="0" smtClean="0"/>
          </a:p>
          <a:p>
            <a:pPr marL="135876" lvl="3" indent="0">
              <a:buNone/>
            </a:pPr>
            <a:r>
              <a:rPr lang="en-GB" b="1" dirty="0" smtClean="0"/>
              <a:t>Has it not stopped within 10 minutes, swallowing of blood continues or blood keeps on running out of the mouth → call the GP or GP urgent care centre.</a:t>
            </a:r>
            <a:endParaRPr lang="en-GB" dirty="0" smtClean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310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object in nose or ear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79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en-GB" dirty="0" smtClean="0"/>
              <a:t>Object in the nose</a:t>
            </a:r>
          </a:p>
          <a:p>
            <a:pPr lvl="3"/>
            <a:r>
              <a:rPr lang="en-GB" dirty="0" smtClean="0"/>
              <a:t>blow the nose while closing the other nostril</a:t>
            </a:r>
          </a:p>
          <a:p>
            <a:pPr lvl="3"/>
            <a:r>
              <a:rPr lang="en-GB" dirty="0" smtClean="0"/>
              <a:t>call a GP if it doesn't work</a:t>
            </a:r>
            <a:endParaRPr lang="en-GB" sz="800" dirty="0" smtClean="0"/>
          </a:p>
          <a:p>
            <a:pPr indent="-135876"/>
            <a:r>
              <a:rPr lang="en-GB" dirty="0" smtClean="0"/>
              <a:t>Object in the ear</a:t>
            </a:r>
          </a:p>
          <a:p>
            <a:pPr lvl="3">
              <a:buClr>
                <a:srgbClr val="F05A23"/>
              </a:buClr>
            </a:pPr>
            <a:r>
              <a:rPr lang="en-GB" dirty="0" smtClean="0">
                <a:solidFill>
                  <a:srgbClr val="515340"/>
                </a:solidFill>
              </a:rPr>
              <a:t>call a GP</a:t>
            </a:r>
          </a:p>
          <a:p>
            <a:pPr indent="-135876"/>
            <a:r>
              <a:rPr lang="en-GB" dirty="0" smtClean="0"/>
              <a:t>Insect in the ear</a:t>
            </a:r>
          </a:p>
          <a:p>
            <a:pPr lvl="3"/>
            <a:r>
              <a:rPr lang="en-GB" dirty="0" smtClean="0"/>
              <a:t>drop lukewarm into the ear</a:t>
            </a:r>
          </a:p>
          <a:p>
            <a:pPr lvl="3"/>
            <a:r>
              <a:rPr lang="en-GB" dirty="0" smtClean="0"/>
              <a:t>call a GP if it doesn't work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474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en-GB" dirty="0" smtClean="0"/>
              <a:t>General: emotional responses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in the first aider</a:t>
            </a:r>
          </a:p>
          <a:p>
            <a:pPr lvl="3"/>
            <a:r>
              <a:rPr lang="en-GB" dirty="0" smtClean="0"/>
              <a:t>in bystanders (sometimes helping is impossible)</a:t>
            </a:r>
          </a:p>
          <a:p>
            <a:pPr lvl="3"/>
            <a:r>
              <a:rPr lang="en-GB" dirty="0" smtClean="0"/>
              <a:t>group influence</a:t>
            </a: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03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mouth injury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call a dentist for loose, broken or knocked-out teeth</a:t>
            </a:r>
          </a:p>
          <a:p>
            <a:pPr lvl="3"/>
            <a:r>
              <a:rPr lang="en-GB" dirty="0" smtClean="0"/>
              <a:t>replace a knocked out tooth (except milk teeth)</a:t>
            </a:r>
            <a:br>
              <a:rPr lang="en-GB" dirty="0" smtClean="0"/>
            </a:br>
            <a:r>
              <a:rPr lang="en-GB" dirty="0" smtClean="0"/>
              <a:t>rinse visibly dirty teeth briefly with milk or have them licked/sucked clean briefly</a:t>
            </a:r>
          </a:p>
          <a:p>
            <a:pPr lvl="3"/>
            <a:r>
              <a:rPr lang="en-GB" dirty="0" smtClean="0"/>
              <a:t>transport the knocked-out tooth in plastic cling film, ORS or (semi) whole milk</a:t>
            </a:r>
          </a:p>
          <a:p>
            <a:pPr marL="135876" lvl="3" indent="0">
              <a:buNone/>
            </a:pPr>
            <a:r>
              <a:rPr lang="en-GB" b="1" dirty="0" smtClean="0"/>
              <a:t>Tooth through the lip </a:t>
            </a:r>
            <a:r>
              <a:rPr lang="en-GB" dirty="0" smtClean="0"/>
              <a:t>→ press the wound closed with a compress. If necessary, call a GP.</a:t>
            </a:r>
          </a:p>
          <a:p>
            <a:pPr indent="-135876"/>
            <a:endParaRPr lang="en-GB" dirty="0" smtClean="0"/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075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stings and bites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cool sore and itchy insect stings and bites</a:t>
            </a:r>
          </a:p>
          <a:p>
            <a:pPr lvl="3"/>
            <a:r>
              <a:rPr lang="en-GB" dirty="0" smtClean="0"/>
              <a:t>remove ticks as soon as possible; go to the GP in case of complaints</a:t>
            </a:r>
          </a:p>
          <a:p>
            <a:pPr lvl="3"/>
            <a:r>
              <a:rPr lang="en-GB" dirty="0" smtClean="0"/>
              <a:t>submerge very painful stings from sea animals in hot water, as hot as can be tolerated (go to the Lifeguard post)</a:t>
            </a:r>
          </a:p>
          <a:p>
            <a:pPr lvl="3"/>
            <a:r>
              <a:rPr lang="en-GB" dirty="0" smtClean="0"/>
              <a:t>1-1-2 in case of snake bites</a:t>
            </a:r>
          </a:p>
          <a:p>
            <a:pPr lvl="3"/>
            <a:r>
              <a:rPr lang="en-GB" dirty="0" smtClean="0"/>
              <a:t>1-1-2 in case of a wasp sting in the throat</a:t>
            </a:r>
          </a:p>
          <a:p>
            <a:pPr lvl="3"/>
            <a:r>
              <a:rPr lang="en-GB" dirty="0" smtClean="0"/>
              <a:t>1-1-2 in case of severe hypersensitivity and swelling in the throat/neck</a:t>
            </a:r>
          </a:p>
          <a:p>
            <a:pPr marL="0" lvl="2">
              <a:buClrTx/>
              <a:buNone/>
            </a:pPr>
            <a:endParaRPr lang="en-GB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06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disease symptoms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en-GB" dirty="0" smtClean="0"/>
              <a:t>call 1-1-2 in case of a severe allergic reaction, otherwise call a GP</a:t>
            </a:r>
          </a:p>
          <a:p>
            <a:pPr lvl="3"/>
            <a:r>
              <a:rPr lang="en-GB" dirty="0" smtClean="0"/>
              <a:t>call 1-1-2 if the victim vomits a lot of blood, otherwise call a GP</a:t>
            </a:r>
          </a:p>
          <a:p>
            <a:pPr lvl="3"/>
            <a:r>
              <a:rPr lang="en-GB" dirty="0" smtClean="0"/>
              <a:t>go to the GP in case of disease after a stay abroad or after contact with infected animals</a:t>
            </a:r>
          </a:p>
          <a:p>
            <a:pPr lvl="3"/>
            <a:r>
              <a:rPr lang="en-GB" dirty="0" smtClean="0"/>
              <a:t>contact a GP in case of dehydration </a:t>
            </a:r>
            <a:br>
              <a:rPr lang="en-GB" dirty="0" smtClean="0"/>
            </a:br>
            <a:r>
              <a:rPr lang="en-GB" dirty="0" smtClean="0"/>
              <a:t>give ORS, diluted apple juice (50% apple juice/50% water) or isotonic sports drink</a:t>
            </a:r>
          </a:p>
          <a:p>
            <a:pPr lvl="3"/>
            <a:r>
              <a:rPr lang="en-GB" dirty="0" smtClean="0"/>
              <a:t>in case of nausea give a small amount to drink regularly </a:t>
            </a:r>
          </a:p>
          <a:p>
            <a:pPr lvl="3"/>
            <a:r>
              <a:rPr lang="en-GB" dirty="0" smtClean="0"/>
              <a:t>do a self-test for disease symptoms that may be related to corona</a:t>
            </a:r>
          </a:p>
          <a:p>
            <a:pPr lvl="3"/>
            <a:r>
              <a:rPr lang="en-GB" dirty="0" smtClean="0"/>
              <a:t>stay home even with mild symptoms that may be related to corona</a:t>
            </a:r>
          </a:p>
          <a:p>
            <a:pPr marL="135876" lvl="3" indent="0">
              <a:buNone/>
            </a:pPr>
            <a:r>
              <a:rPr lang="en-GB" dirty="0" smtClean="0"/>
              <a:t>Also see Thuisarts.nl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162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(childhood) diseases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135876" lvl="3" indent="0">
              <a:buNone/>
            </a:pPr>
            <a:r>
              <a:rPr lang="en-GB" b="1" dirty="0" smtClean="0"/>
              <a:t>Call 1-1-2 if the child</a:t>
            </a:r>
          </a:p>
          <a:p>
            <a:pPr lvl="3"/>
            <a:r>
              <a:rPr lang="en-GB" dirty="0" smtClean="0"/>
              <a:t>is very sick, becomes drowsy, is very short of breath, or is breathing very quickly or differently (moaning, groaning or wheezing which takes effort) </a:t>
            </a:r>
          </a:p>
          <a:p>
            <a:pPr lvl="3"/>
            <a:r>
              <a:rPr lang="en-GB" dirty="0" smtClean="0"/>
              <a:t>has difficulty breathing where the victim cannot say five words in a row, stops breathing (involuntarily), is very restless</a:t>
            </a:r>
          </a:p>
          <a:p>
            <a:pPr lvl="3"/>
            <a:r>
              <a:rPr lang="en-GB" dirty="0" smtClean="0"/>
              <a:t>has pointed dark red or bluish-red spots</a:t>
            </a:r>
          </a:p>
          <a:p>
            <a:r>
              <a:rPr lang="en-GB" dirty="0" smtClean="0"/>
              <a:t>  Call the GP or GP urgent care centre in case of</a:t>
            </a:r>
          </a:p>
          <a:p>
            <a:pPr lvl="3"/>
            <a:r>
              <a:rPr lang="en-GB" dirty="0" smtClean="0">
                <a:solidFill>
                  <a:srgbClr val="515340"/>
                </a:solidFill>
                <a:ea typeface="+mn-ea"/>
                <a:cs typeface="+mn-cs"/>
              </a:rPr>
              <a:t>coughing up bloody mucus, drowsiness or confusion, inability to keep drinks down, fever that has not gone down after two days of antibiotics</a:t>
            </a:r>
            <a:endParaRPr lang="en-GB" dirty="0" smtClean="0"/>
          </a:p>
          <a:p>
            <a:pPr lvl="3"/>
            <a:r>
              <a:rPr lang="en-GB" dirty="0" smtClean="0"/>
              <a:t>hiccups if they last for hours, headaches with a pregnancy of more than 12 weeks or unexpected symptoms during pregnancy</a:t>
            </a:r>
          </a:p>
          <a:p>
            <a:pPr lvl="3"/>
            <a:endParaRPr lang="nl-NL" b="0" dirty="0"/>
          </a:p>
          <a:p>
            <a:endParaRPr lang="nl-NL" b="0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175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 Other injuries and diseases: (childhood)diseases</a:t>
            </a:r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b="0" dirty="0" smtClean="0"/>
              <a:t>Advise the victim or parents to call their own GP in case of</a:t>
            </a:r>
          </a:p>
          <a:p>
            <a:pPr lvl="3"/>
            <a:r>
              <a:rPr lang="en-GB" dirty="0" smtClean="0"/>
              <a:t>a sore throat lasting more than 10 days, a sore throat with fever lasting more than 3 days</a:t>
            </a:r>
          </a:p>
          <a:p>
            <a:pPr lvl="3"/>
            <a:r>
              <a:rPr lang="en-GB" dirty="0" smtClean="0"/>
              <a:t>headache lasting more than 2 days</a:t>
            </a:r>
          </a:p>
          <a:p>
            <a:pPr lvl="3"/>
            <a:r>
              <a:rPr lang="en-GB" dirty="0" smtClean="0"/>
              <a:t>someone who often has hiccups</a:t>
            </a:r>
            <a:endParaRPr lang="en-GB" b="0" dirty="0" smtClean="0"/>
          </a:p>
          <a:p>
            <a:endParaRPr lang="en-GB" b="0" dirty="0" smtClean="0"/>
          </a:p>
          <a:p>
            <a:r>
              <a:rPr lang="en-GB" b="0" dirty="0" smtClean="0"/>
              <a:t>Advise a pregnant woman to contact her own GP if she has been in contact with a childhood disease and especially with measles / rubella / fifth disease / whooping cough / chicken pox or hand-foot-mouth disease.</a:t>
            </a:r>
          </a:p>
          <a:p>
            <a:endParaRPr lang="nl-NL" b="0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19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en-GB" sz="1400" b="0" dirty="0" smtClean="0"/>
              <a:t>Life-threatening</a:t>
            </a:r>
          </a:p>
          <a:p>
            <a:pPr algn="ctr"/>
            <a:r>
              <a:rPr lang="en-GB" sz="1400" b="0" dirty="0" smtClean="0"/>
              <a:t>injuries and diseases</a:t>
            </a:r>
            <a:endParaRPr lang="en-GB" sz="1400" b="0" dirty="0"/>
          </a:p>
        </p:txBody>
      </p:sp>
      <p:sp>
        <p:nvSpPr>
          <p:cNvPr id="20" name="Rechthoek 19">
            <a:hlinkClick r:id="rId5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 </a:t>
            </a:r>
            <a:br>
              <a:rPr lang="nl-NL" sz="1400" b="0" dirty="0"/>
            </a:br>
            <a:r>
              <a:rPr lang="nl-NL" sz="1400" b="0" dirty="0" smtClean="0"/>
              <a:t>General</a:t>
            </a:r>
            <a:endParaRPr lang="nl-NL" sz="1400" b="0" dirty="0"/>
          </a:p>
        </p:txBody>
      </p:sp>
      <p:sp>
        <p:nvSpPr>
          <p:cNvPr id="21" name="Rechthoek 20">
            <a:hlinkClick r:id="rId6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IV </a:t>
            </a:r>
            <a:br>
              <a:rPr lang="nl-NL" sz="1400" b="0" dirty="0"/>
            </a:br>
            <a:r>
              <a:rPr lang="en-GB" sz="1400" b="0" dirty="0" smtClean="0"/>
              <a:t>Other injuries and diseases</a:t>
            </a:r>
            <a:endParaRPr lang="en-GB" sz="1400" b="0" dirty="0"/>
          </a:p>
        </p:txBody>
      </p:sp>
      <p:sp>
        <p:nvSpPr>
          <p:cNvPr id="22" name="Rechthoek 21">
            <a:hlinkClick r:id="rId7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en-GB" sz="1400" b="0" dirty="0" smtClean="0"/>
              <a:t>II </a:t>
            </a:r>
            <a:br>
              <a:rPr lang="en-GB" sz="1400" b="0" dirty="0" smtClean="0"/>
            </a:br>
            <a:r>
              <a:rPr lang="en-GB" sz="1400" b="0" dirty="0" smtClean="0"/>
              <a:t>Prevent (more) victims</a:t>
            </a:r>
            <a:endParaRPr lang="en-GB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2022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  <p:sp>
        <p:nvSpPr>
          <p:cNvPr id="8" name="Rechthoek 7">
            <a:hlinkClick r:id="rId8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20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1b8316fa65942bf89a9a9b9b4c99f9ba03cc9a"/>
  <p:tag name="ISPRING_RESOURCE_PATHS_HASH_2" val="e9e0f5a1f4f7a8a3b03cbb5ba9decca19aa3d9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heme/theme1.xml><?xml version="1.0" encoding="utf-8"?>
<a:theme xmlns:a="http://schemas.openxmlformats.org/drawingml/2006/main" name="Titel">
  <a:themeElements>
    <a:clrScheme name="Het Oranje Kruis">
      <a:dk1>
        <a:srgbClr val="000000"/>
      </a:dk1>
      <a:lt1>
        <a:srgbClr val="FFFFFF"/>
      </a:lt1>
      <a:dk2>
        <a:srgbClr val="F05A23"/>
      </a:dk2>
      <a:lt2>
        <a:srgbClr val="FCDCCD"/>
      </a:lt2>
      <a:accent1>
        <a:srgbClr val="F05A23"/>
      </a:accent1>
      <a:accent2>
        <a:srgbClr val="0071BD"/>
      </a:accent2>
      <a:accent3>
        <a:srgbClr val="515340"/>
      </a:accent3>
      <a:accent4>
        <a:srgbClr val="F2F2F2"/>
      </a:accent4>
      <a:accent5>
        <a:srgbClr val="E48A69"/>
      </a:accent5>
      <a:accent6>
        <a:srgbClr val="00AFDA"/>
      </a:accent6>
      <a:hlink>
        <a:srgbClr val="00AFDA"/>
      </a:hlink>
      <a:folHlink>
        <a:srgbClr val="00AFDA"/>
      </a:folHlink>
    </a:clrScheme>
    <a:fontScheme name="EHBO.n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61000">
              <a:srgbClr val="800000">
                <a:alpha val="5000"/>
              </a:srgbClr>
            </a:gs>
            <a:gs pos="0">
              <a:srgbClr val="800000">
                <a:alpha val="9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glow rad="101600">
            <a:srgbClr val="800000">
              <a:alpha val="76000"/>
            </a:srgbClr>
          </a:glow>
          <a:softEdge rad="127000"/>
        </a:effec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000" b="1" i="0" u="none" strike="noStrike" cap="none" normalizeH="0" baseline="0" smtClean="0">
            <a:ln>
              <a:noFill/>
            </a:ln>
            <a:solidFill>
              <a:srgbClr val="230D5C"/>
            </a:solidFill>
            <a:effectLst/>
            <a:latin typeface="Verdana" pitchFamily="34" charset="0"/>
          </a:defRPr>
        </a:defPPr>
      </a:lstStyle>
    </a:spDef>
    <a:lnDef>
      <a:spPr bwMode="auto">
        <a:solidFill>
          <a:srgbClr val="FFFFFF">
            <a:alpha val="70000"/>
          </a:srgbClr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13">
        <a:dk1>
          <a:srgbClr val="230D5C"/>
        </a:dk1>
        <a:lt1>
          <a:srgbClr val="FFFFFF"/>
        </a:lt1>
        <a:dk2>
          <a:srgbClr val="FFFFFF"/>
        </a:dk2>
        <a:lt2>
          <a:srgbClr val="808080"/>
        </a:lt2>
        <a:accent1>
          <a:srgbClr val="9ED200"/>
        </a:accent1>
        <a:accent2>
          <a:srgbClr val="230D5C"/>
        </a:accent2>
        <a:accent3>
          <a:srgbClr val="FFFFFF"/>
        </a:accent3>
        <a:accent4>
          <a:srgbClr val="1C094D"/>
        </a:accent4>
        <a:accent5>
          <a:srgbClr val="CCE5AA"/>
        </a:accent5>
        <a:accent6>
          <a:srgbClr val="1F0B53"/>
        </a:accent6>
        <a:hlink>
          <a:srgbClr val="E8FF9F"/>
        </a:hlink>
        <a:folHlink>
          <a:srgbClr val="ABBD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4">
        <a:dk1>
          <a:srgbClr val="230D5C"/>
        </a:dk1>
        <a:lt1>
          <a:srgbClr val="FFFFFF"/>
        </a:lt1>
        <a:dk2>
          <a:srgbClr val="FFFFFF"/>
        </a:dk2>
        <a:lt2>
          <a:srgbClr val="808080"/>
        </a:lt2>
        <a:accent1>
          <a:srgbClr val="EF1A86"/>
        </a:accent1>
        <a:accent2>
          <a:srgbClr val="230D5C"/>
        </a:accent2>
        <a:accent3>
          <a:srgbClr val="FFFFFF"/>
        </a:accent3>
        <a:accent4>
          <a:srgbClr val="1C094D"/>
        </a:accent4>
        <a:accent5>
          <a:srgbClr val="F6ABC3"/>
        </a:accent5>
        <a:accent6>
          <a:srgbClr val="1F0B53"/>
        </a:accent6>
        <a:hlink>
          <a:srgbClr val="F793C5"/>
        </a:hlink>
        <a:folHlink>
          <a:srgbClr val="ABBD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14991</TotalTime>
  <Words>5383</Words>
  <Application>Microsoft Office PowerPoint</Application>
  <PresentationFormat>Diavoorstelling (16:9)</PresentationFormat>
  <Paragraphs>783</Paragraphs>
  <Slides>84</Slides>
  <Notes>80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84</vt:i4>
      </vt:variant>
    </vt:vector>
  </HeadingPairs>
  <TitlesOfParts>
    <vt:vector size="89" baseType="lpstr">
      <vt:lpstr>Arial</vt:lpstr>
      <vt:lpstr>Calibri</vt:lpstr>
      <vt:lpstr>Verdana</vt:lpstr>
      <vt:lpstr>Wingdings</vt:lpstr>
      <vt:lpstr>Titel</vt:lpstr>
      <vt:lpstr>The Orange Cross 28th edition│First Aid according the NREH 2021 │ </vt:lpstr>
      <vt:lpstr>Menu</vt:lpstr>
      <vt:lpstr>Menu</vt:lpstr>
      <vt:lpstr>I General: the first aider</vt:lpstr>
      <vt:lpstr>I General: helping with taking medicines</vt:lpstr>
      <vt:lpstr>I General: the victim</vt:lpstr>
      <vt:lpstr>I General: calling healthcare professionals</vt:lpstr>
      <vt:lpstr>I General: emotional responses</vt:lpstr>
      <vt:lpstr>Menu</vt:lpstr>
      <vt:lpstr>Menu</vt:lpstr>
      <vt:lpstr>II Prevent (more) victims</vt:lpstr>
      <vt:lpstr>II Prevent (more) victims: be aware of danger</vt:lpstr>
      <vt:lpstr>II Prevent (more) victims: remove victim from danger</vt:lpstr>
      <vt:lpstr>II Prevent (more) victims: remove victim from danger</vt:lpstr>
      <vt:lpstr>II Prevent (more) victims: remove victim from danger</vt:lpstr>
      <vt:lpstr>II Prevent (more) victims: remove victim from danger</vt:lpstr>
      <vt:lpstr>II Prevent (more) victims: contagion</vt:lpstr>
      <vt:lpstr>Menu</vt:lpstr>
      <vt:lpstr>Menu</vt:lpstr>
      <vt:lpstr>III Life-threatening injuries and diseases: structure of this part</vt:lpstr>
      <vt:lpstr>Menu</vt:lpstr>
      <vt:lpstr>III Life-threatening injuries and diseases: short life-saving first aid</vt:lpstr>
      <vt:lpstr>III Life-threatening injuries and diseases: short life-saving first aid</vt:lpstr>
      <vt:lpstr>Menu</vt:lpstr>
      <vt:lpstr>III Life-threatening injuries and diseases: assessment of consciousness</vt:lpstr>
      <vt:lpstr>III Life-threatening injuries and diseases: assessment of breathing</vt:lpstr>
      <vt:lpstr>III Life-threatening injuries and diseases: unconsciousness and breathing</vt:lpstr>
      <vt:lpstr>III Life-threatening injuries and diseases: CPR</vt:lpstr>
      <vt:lpstr>III Life-threatening injuries and diseases: CPR</vt:lpstr>
      <vt:lpstr>III Life-threatening injuries and diseases: CPR</vt:lpstr>
      <vt:lpstr>III Life-threatening injuries and diseases: CPR</vt:lpstr>
      <vt:lpstr>III Life-threatening injuries and diseases: CPR</vt:lpstr>
      <vt:lpstr>III Life-threatening injuries and diseases: CPR for children and infants</vt:lpstr>
      <vt:lpstr>III Life-threatening injuries and diseases: stopping CPR</vt:lpstr>
      <vt:lpstr>III Life-threatening injuries and diseases: unconscious and normal breathing</vt:lpstr>
      <vt:lpstr>Menu</vt:lpstr>
      <vt:lpstr>III Life-threatening injuries and diseases: severe accident</vt:lpstr>
      <vt:lpstr>III Life-threatening injuries and diseases: potential spinal injury</vt:lpstr>
      <vt:lpstr>Menu</vt:lpstr>
      <vt:lpstr>III Life-threatening injuries and diseases: injuries affecting breathing</vt:lpstr>
      <vt:lpstr>III Life-threatening injuries and diseases: injuries affecting breathing</vt:lpstr>
      <vt:lpstr>III Life-threatening injuries and diseases: diseases affecting breathing</vt:lpstr>
      <vt:lpstr>III Life-threatening injuries and diseases: injuries affecting breathing</vt:lpstr>
      <vt:lpstr>III Life-threatening injuries and diseases: diseases affecting breathing</vt:lpstr>
      <vt:lpstr>III Life-threatening injuries and diseases: injuries affecting circulation</vt:lpstr>
      <vt:lpstr>III Life-threatening injuries and diseases: injuries affecting circulation</vt:lpstr>
      <vt:lpstr>III Life-threatening injuries and diseases: diseases affecting circulation</vt:lpstr>
      <vt:lpstr>III Life-threatening injuries and diseases: injuries and diseases affecting consciousness</vt:lpstr>
      <vt:lpstr>III Life-threatening injuries and diseases: injuries affecting consciousness</vt:lpstr>
      <vt:lpstr>III Life-threatening injuries and diseases: injuries affecting consciousness</vt:lpstr>
      <vt:lpstr>III Life-threatening injuries and diseases: injuries affecting consciousness</vt:lpstr>
      <vt:lpstr>III Life-threatening injuries and diseases: injuries affecting consciousness</vt:lpstr>
      <vt:lpstr>III Life-threatening injuries and diseases: diseases affecting consciousness</vt:lpstr>
      <vt:lpstr>III Life-threatening injuries and diseases: diseases affecting consciousness</vt:lpstr>
      <vt:lpstr>III Life-threatening injuries and diseases: diseases affecting consciousness</vt:lpstr>
      <vt:lpstr>III Life-threatening injuries and diseases: diseases affecting consciousness</vt:lpstr>
      <vt:lpstr>III Life-threatening injuries and diseases: diseases affecting consciousness</vt:lpstr>
      <vt:lpstr>III Life-threatening injuries and diseases: diseases affecting consciousness</vt:lpstr>
      <vt:lpstr>Menu</vt:lpstr>
      <vt:lpstr>Menu</vt:lpstr>
      <vt:lpstr>IV Other injuries and diseases</vt:lpstr>
      <vt:lpstr>IV Other injuries and diseases: environmental influences</vt:lpstr>
      <vt:lpstr>IV Other injuries and diseases: environmental influences</vt:lpstr>
      <vt:lpstr>IV Other injuries and diseases: wounds</vt:lpstr>
      <vt:lpstr>IV Other injuries and diseases: wounds</vt:lpstr>
      <vt:lpstr>IV Other injuries and diseases: wounds</vt:lpstr>
      <vt:lpstr>IV Other injuries and diseases: wounds</vt:lpstr>
      <vt:lpstr>IV Other injuries and diseases: wounds</vt:lpstr>
      <vt:lpstr>IV Other injuries and diseases: burns</vt:lpstr>
      <vt:lpstr>IV Other injuries and diseases: hazardous substances on the skin</vt:lpstr>
      <vt:lpstr>IV Other injuries and diseases: hazardous substances in the eyes</vt:lpstr>
      <vt:lpstr>IV Other injuries and diseases: frostbite</vt:lpstr>
      <vt:lpstr>IV Other injuries and diseases: bone fractures and dislocations</vt:lpstr>
      <vt:lpstr>IV Other injuries and diseases: bone fractures and dislocations</vt:lpstr>
      <vt:lpstr>IV Other injuries and diseases: bruises and sprains</vt:lpstr>
      <vt:lpstr>IV Other injuries and diseases: muscle injuries</vt:lpstr>
      <vt:lpstr>IV Other injuries and diseases: eye injury</vt:lpstr>
      <vt:lpstr>IV Other injuries and diseases: nose injury</vt:lpstr>
      <vt:lpstr>IV Other injuries and diseases: object in nose or ear</vt:lpstr>
      <vt:lpstr>IV Other injuries and diseases: mouth injury</vt:lpstr>
      <vt:lpstr>IV Other injuries and diseases: stings and bites</vt:lpstr>
      <vt:lpstr>IV Other injuries and diseases: disease symptoms</vt:lpstr>
      <vt:lpstr>IV Other injuries and diseases: (childhood) diseases</vt:lpstr>
      <vt:lpstr>IV Other injuries and diseases: (childhood)diseases</vt:lpstr>
    </vt:vector>
  </TitlesOfParts>
  <Company>www.de-presentatie-architect.nl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Oranje Kruis</dc:title>
  <dc:creator>vanderpolsh@ehbo.nl</dc:creator>
  <cp:lastModifiedBy>Hans van der Pols</cp:lastModifiedBy>
  <cp:revision>1209</cp:revision>
  <dcterms:created xsi:type="dcterms:W3CDTF">2008-08-27T09:46:22Z</dcterms:created>
  <dcterms:modified xsi:type="dcterms:W3CDTF">2022-11-18T08:27:40Z</dcterms:modified>
</cp:coreProperties>
</file>